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83" r:id="rId2"/>
    <p:sldId id="374" r:id="rId3"/>
    <p:sldId id="366" r:id="rId4"/>
    <p:sldId id="371" r:id="rId5"/>
    <p:sldId id="372" r:id="rId6"/>
    <p:sldId id="373" r:id="rId7"/>
    <p:sldId id="364" r:id="rId8"/>
    <p:sldId id="363" r:id="rId9"/>
    <p:sldId id="365" r:id="rId10"/>
    <p:sldId id="375" r:id="rId11"/>
  </p:sldIdLst>
  <p:sldSz cx="13030200" cy="9750425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6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6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6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6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6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5pPr>
    <a:lvl6pPr marL="2286000" algn="l" defTabSz="914400" rtl="0" eaLnBrk="1" latinLnBrk="0" hangingPunct="1">
      <a:defRPr sz="46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6pPr>
    <a:lvl7pPr marL="2743200" algn="l" defTabSz="914400" rtl="0" eaLnBrk="1" latinLnBrk="0" hangingPunct="1">
      <a:defRPr sz="46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7pPr>
    <a:lvl8pPr marL="3200400" algn="l" defTabSz="914400" rtl="0" eaLnBrk="1" latinLnBrk="0" hangingPunct="1">
      <a:defRPr sz="46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8pPr>
    <a:lvl9pPr marL="3657600" algn="l" defTabSz="914400" rtl="0" eaLnBrk="1" latinLnBrk="0" hangingPunct="1">
      <a:defRPr sz="46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71">
          <p15:clr>
            <a:srgbClr val="A4A3A4"/>
          </p15:clr>
        </p15:guide>
        <p15:guide id="2" pos="41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FFFF"/>
    <a:srgbClr val="003399"/>
    <a:srgbClr val="000000"/>
    <a:srgbClr val="C5FFFF"/>
    <a:srgbClr val="FFCC99"/>
    <a:srgbClr val="FF9966"/>
    <a:srgbClr val="FF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70" autoAdjust="0"/>
    <p:restoredTop sz="94641" autoAdjust="0"/>
  </p:normalViewPr>
  <p:slideViewPr>
    <p:cSldViewPr>
      <p:cViewPr varScale="1">
        <p:scale>
          <a:sx n="95" d="100"/>
          <a:sy n="95" d="100"/>
        </p:scale>
        <p:origin x="378" y="84"/>
      </p:cViewPr>
      <p:guideLst>
        <p:guide orient="horz" pos="3071"/>
        <p:guide pos="41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861CB03E-AF39-280D-4F31-F8DABFF2FC2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AA50EC9F-7528-07AC-6594-4D414B3590F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2A80B799-C09F-00C1-E217-6DDB8A5BE8B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8238" y="685800"/>
            <a:ext cx="45815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3" name="Rectangle 5">
            <a:extLst>
              <a:ext uri="{FF2B5EF4-FFF2-40B4-BE49-F238E27FC236}">
                <a16:creationId xmlns:a16="http://schemas.microsoft.com/office/drawing/2014/main" id="{28D18A9C-3A52-181A-76FC-BBB6D697BA9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8854" name="Rectangle 6">
            <a:extLst>
              <a:ext uri="{FF2B5EF4-FFF2-40B4-BE49-F238E27FC236}">
                <a16:creationId xmlns:a16="http://schemas.microsoft.com/office/drawing/2014/main" id="{8B70AD3D-3006-7F89-B9D8-E8934390821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5" name="Rectangle 7">
            <a:extLst>
              <a:ext uri="{FF2B5EF4-FFF2-40B4-BE49-F238E27FC236}">
                <a16:creationId xmlns:a16="http://schemas.microsoft.com/office/drawing/2014/main" id="{BE008D51-1308-BF8B-5B00-8C749487C2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39FAE44F-7C08-477F-8706-016614EE80F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977900" y="2382838"/>
            <a:ext cx="11074400" cy="26003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54213" y="5524500"/>
            <a:ext cx="9121775" cy="249237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B3BEA67B-5AF2-B0CA-D40F-B21A2F7769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7D6C012-CD85-D486-8CAC-3BC5A77696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AAQ/STAQ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A469918-75F2-0DA4-3212-46711BB970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2A1C0E-F31F-401D-8557-0C4AE67246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5224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337A8C1-E584-24BD-4668-8A01968CD8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96EC668-78B2-3B94-8470-6D3C5966DF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7B68E9B-E9CD-23CF-98FF-59F8F28A13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B46DE3-2E2D-414D-8B46-575C87DDA2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8401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7213" y="541338"/>
            <a:ext cx="2932112" cy="81264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541338"/>
            <a:ext cx="8643938" cy="81264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368256D-6BD3-2988-AFD5-B557901FD1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BE2DCEB-92C0-D442-4120-1DEC6C6D73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981CD5-31AF-9085-9A3F-231AEA0F0A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95B4D6-817D-4175-AD6C-28C347057A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8067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5232AF6-737B-EE6F-65AD-91BC841F2D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B94D3F-3F5C-90A6-1D9A-CFDF5FBA2A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49816B7-0D45-FEC1-6A42-E9D77D61F5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E672D8-2D42-4F79-BC2B-43D7699FA7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7890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265863"/>
            <a:ext cx="11075988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4132263"/>
            <a:ext cx="11075988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22B0380-E8B7-5A3D-0ED1-F0380CA384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C811B80-5903-C388-905B-1846CFD60B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9952BCB-2345-EF03-0CFF-0F553F28C4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7CC973-D58B-4B7B-A824-49DE8A06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2176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816225"/>
            <a:ext cx="5788025" cy="5851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91300" y="2816225"/>
            <a:ext cx="5788025" cy="5851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97E44DA-49C4-747E-203C-F7AB90952D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D8F7348-35DD-9B98-B753-7F5AF746F8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2B078B5-DED0-98F3-E118-AF1B00F886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AABFC8-6DF9-4F67-9EFD-BB2E2A56A8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9813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284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578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57863" cy="5618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19875" y="2182813"/>
            <a:ext cx="5759450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19875" y="3092450"/>
            <a:ext cx="5759450" cy="5618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3CC5CF2-D411-9D3E-043B-9876CCB0BB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B093C58-32DA-A101-9074-0A4B18105A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DFC9FF1-85F8-C45A-D922-8922F21EA9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32EEC3-AFAC-4319-AF01-7F6C742A3D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2058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1F1F9CB-6C10-5CED-C736-CCB82D73EF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B753448-47C8-AD95-0AF3-34D82CC6EC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E2251F7-36AD-D7C0-BECC-C8329241AE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F26E48-926C-4A92-9E88-C3C87B329C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0117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CB472D7-E9F6-800E-B333-413B9166A7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C8D9A8F-7513-B6E5-3ED7-7936E20B83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52B7C42-505E-35B9-E2D3-DF2ECE8FBE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27644C-2227-44E3-8B41-079F75508A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2956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87838" cy="1651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4288" y="388938"/>
            <a:ext cx="7285037" cy="83216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39938"/>
            <a:ext cx="4287838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5FBFC25-6ED0-0DE8-FE80-D5CCD59AAB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188F34-48F4-AAB8-B7A8-948C25E149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6A6AF8C-09DF-EA3D-CAC7-62C3C63517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7D858A-8FD9-4359-9D21-1045870540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2717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4288" y="6824663"/>
            <a:ext cx="7818437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54288" y="871538"/>
            <a:ext cx="7818437" cy="58499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54288" y="7631113"/>
            <a:ext cx="7818437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E6B54E6-70AF-F398-FE1F-F03B063E62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ACA5346-53F4-C271-A935-05D9E51188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5B069B2-29D6-0597-C3AE-15F451EC2C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10452B-1B4F-4C60-A902-F2AD0406AF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4572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E272A6C9-C3EA-C7E3-122D-DC78A7BD42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50875" y="541338"/>
            <a:ext cx="11728450" cy="195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0174" tIns="65087" rIns="130174" bIns="6508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9CEA41E3-1A9B-8FF5-179C-C78E76F107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50875" y="2816225"/>
            <a:ext cx="11728450" cy="585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0174" tIns="65087" rIns="130174" bIns="650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15D1AFEE-BBA3-71F3-39FB-55BDB84AF62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0875" y="8878888"/>
            <a:ext cx="3041650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0174" tIns="65087" rIns="130174" bIns="6508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2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E9F9769C-EC9F-F475-A1D0-F6EEF339CCD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51350" y="8878888"/>
            <a:ext cx="4127500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0174" tIns="65087" rIns="130174" bIns="65087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2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8" name="Rectangle 6">
            <a:extLst>
              <a:ext uri="{FF2B5EF4-FFF2-40B4-BE49-F238E27FC236}">
                <a16:creationId xmlns:a16="http://schemas.microsoft.com/office/drawing/2014/main" id="{17934030-6269-0D31-9EE8-C4C20FA1CB3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37675" y="8878888"/>
            <a:ext cx="3041650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0174" tIns="65087" rIns="130174" bIns="65087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fld id="{7F8CF711-4740-4D43-83DD-57951965063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23" r:id="rId1"/>
    <p:sldLayoutId id="2147483913" r:id="rId2"/>
    <p:sldLayoutId id="2147483914" r:id="rId3"/>
    <p:sldLayoutId id="2147483915" r:id="rId4"/>
    <p:sldLayoutId id="2147483916" r:id="rId5"/>
    <p:sldLayoutId id="2147483917" r:id="rId6"/>
    <p:sldLayoutId id="2147483918" r:id="rId7"/>
    <p:sldLayoutId id="2147483919" r:id="rId8"/>
    <p:sldLayoutId id="2147483920" r:id="rId9"/>
    <p:sldLayoutId id="2147483921" r:id="rId10"/>
    <p:sldLayoutId id="2147483922" r:id="rId11"/>
  </p:sldLayoutIdLst>
  <p:txStyles>
    <p:titleStyle>
      <a:lvl1pPr algn="ctr" defTabSz="1301750" rtl="0" eaLnBrk="0" fontAlgn="base" hangingPunct="0">
        <a:spcBef>
          <a:spcPct val="0"/>
        </a:spcBef>
        <a:spcAft>
          <a:spcPct val="0"/>
        </a:spcAft>
        <a:defRPr sz="6300">
          <a:solidFill>
            <a:srgbClr val="C5FFFF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1301750" rtl="0" eaLnBrk="0" fontAlgn="base" hangingPunct="0">
        <a:spcBef>
          <a:spcPct val="0"/>
        </a:spcBef>
        <a:spcAft>
          <a:spcPct val="0"/>
        </a:spcAft>
        <a:defRPr sz="6300">
          <a:solidFill>
            <a:srgbClr val="C5FFFF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defTabSz="1301750" rtl="0" eaLnBrk="0" fontAlgn="base" hangingPunct="0">
        <a:spcBef>
          <a:spcPct val="0"/>
        </a:spcBef>
        <a:spcAft>
          <a:spcPct val="0"/>
        </a:spcAft>
        <a:defRPr sz="6300">
          <a:solidFill>
            <a:srgbClr val="C5FFFF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defTabSz="1301750" rtl="0" eaLnBrk="0" fontAlgn="base" hangingPunct="0">
        <a:spcBef>
          <a:spcPct val="0"/>
        </a:spcBef>
        <a:spcAft>
          <a:spcPct val="0"/>
        </a:spcAft>
        <a:defRPr sz="6300">
          <a:solidFill>
            <a:srgbClr val="C5FFFF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defTabSz="1301750" rtl="0" eaLnBrk="0" fontAlgn="base" hangingPunct="0">
        <a:spcBef>
          <a:spcPct val="0"/>
        </a:spcBef>
        <a:spcAft>
          <a:spcPct val="0"/>
        </a:spcAft>
        <a:defRPr sz="6300">
          <a:solidFill>
            <a:srgbClr val="C5FFFF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defTabSz="1301750" rtl="0" fontAlgn="base">
        <a:spcBef>
          <a:spcPct val="0"/>
        </a:spcBef>
        <a:spcAft>
          <a:spcPct val="0"/>
        </a:spcAft>
        <a:defRPr sz="63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defTabSz="1301750" rtl="0" fontAlgn="base">
        <a:spcBef>
          <a:spcPct val="0"/>
        </a:spcBef>
        <a:spcAft>
          <a:spcPct val="0"/>
        </a:spcAft>
        <a:defRPr sz="63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defTabSz="1301750" rtl="0" fontAlgn="base">
        <a:spcBef>
          <a:spcPct val="0"/>
        </a:spcBef>
        <a:spcAft>
          <a:spcPct val="0"/>
        </a:spcAft>
        <a:defRPr sz="63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defTabSz="1301750" rtl="0" fontAlgn="base">
        <a:spcBef>
          <a:spcPct val="0"/>
        </a:spcBef>
        <a:spcAft>
          <a:spcPct val="0"/>
        </a:spcAft>
        <a:defRPr sz="63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487363" indent="-487363" algn="l" defTabSz="1301750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Wingdings" panose="05000000000000000000" pitchFamily="2" charset="2"/>
        <a:buChar char="n"/>
        <a:defRPr sz="4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+mn-ea"/>
          <a:cs typeface="Times New Roman" pitchFamily="18" charset="0"/>
        </a:defRPr>
      </a:lvl1pPr>
      <a:lvl2pPr marL="1057275" indent="-406400" algn="l" defTabSz="1301750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Ø"/>
        <a:defRPr sz="4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Times New Roman" pitchFamily="18" charset="0"/>
        </a:defRPr>
      </a:lvl2pPr>
      <a:lvl3pPr marL="1627188" indent="-325438" algn="l" defTabSz="1301750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Times New Roman" pitchFamily="18" charset="0"/>
        </a:defRPr>
      </a:lvl3pPr>
      <a:lvl4pPr marL="2278063" indent="-325438" algn="l" defTabSz="1301750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80000"/>
        <a:buFont typeface="Wingdings" panose="05000000000000000000" pitchFamily="2" charset="2"/>
        <a:buChar char="v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Times New Roman" pitchFamily="18" charset="0"/>
        </a:defRPr>
      </a:lvl4pPr>
      <a:lvl5pPr marL="2928938" indent="-325438" algn="l" defTabSz="1301750" rtl="0" eaLnBrk="0" fontAlgn="base" hangingPunct="0">
        <a:spcBef>
          <a:spcPct val="20000"/>
        </a:spcBef>
        <a:spcAft>
          <a:spcPct val="0"/>
        </a:spcAft>
        <a:buClr>
          <a:srgbClr val="FFC000"/>
        </a:buClr>
        <a:buSzPct val="100000"/>
        <a:buFont typeface="Courier New" panose="02070309020205020404" pitchFamily="49" charset="0"/>
        <a:buChar char="o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Times New Roman" pitchFamily="18" charset="0"/>
        </a:defRPr>
      </a:lvl5pPr>
      <a:lvl6pPr marL="3386138" indent="-325438" algn="l" defTabSz="1301750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3843338" indent="-325438" algn="l" defTabSz="1301750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4300538" indent="-325438" algn="l" defTabSz="1301750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4757738" indent="-325438" algn="l" defTabSz="1301750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hyperlink" Target="http://www.staq.qld.edu.au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aaq.org.au/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mailto:eclipse@aaq.org.au" TargetMode="External"/><Relationship Id="rId3" Type="http://schemas.openxmlformats.org/officeDocument/2006/relationships/image" Target="../media/image3.jpeg"/><Relationship Id="rId7" Type="http://schemas.openxmlformats.org/officeDocument/2006/relationships/hyperlink" Target="http://www.staq.qld.edu.au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aaq.org.au/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airtrading.qld.gov.au/safe-viewing-of-astronomical-events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F9492-AE1C-E2A1-39DC-36E259D2F875}"/>
              </a:ext>
            </a:extLst>
          </p:cNvPr>
          <p:cNvSpPr>
            <a:spLocks noGrp="1"/>
          </p:cNvSpPr>
          <p:nvPr>
            <p:ph type="ctrTitle" sz="quarter"/>
          </p:nvPr>
        </p:nvSpPr>
        <p:spPr>
          <a:xfrm>
            <a:off x="977900" y="1914525"/>
            <a:ext cx="11074400" cy="2600325"/>
          </a:xfrm>
        </p:spPr>
        <p:txBody>
          <a:bodyPr/>
          <a:lstStyle/>
          <a:p>
            <a:pPr>
              <a:defRPr/>
            </a:pPr>
            <a:r>
              <a:rPr lang="en-US" sz="10000" dirty="0"/>
              <a:t>Total Solar Eclipse</a:t>
            </a:r>
            <a:br>
              <a:rPr lang="en-US" sz="10000" dirty="0"/>
            </a:br>
            <a:r>
              <a:rPr lang="en-US" sz="6000" dirty="0"/>
              <a:t>14 November 2012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98351C-9EFA-D968-9D85-18B6112BCA08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>
          <a:xfrm>
            <a:off x="682625" y="5162550"/>
            <a:ext cx="11304588" cy="2449513"/>
          </a:xfrm>
        </p:spPr>
        <p:txBody>
          <a:bodyPr/>
          <a:lstStyle/>
          <a:p>
            <a:pPr>
              <a:defRPr/>
            </a:pPr>
            <a:r>
              <a:rPr lang="en-US" sz="15000" dirty="0"/>
              <a:t>The Sun</a:t>
            </a:r>
          </a:p>
        </p:txBody>
      </p:sp>
      <p:pic>
        <p:nvPicPr>
          <p:cNvPr id="3076" name="Picture 3" descr="TSE sequence.jpg">
            <a:extLst>
              <a:ext uri="{FF2B5EF4-FFF2-40B4-BE49-F238E27FC236}">
                <a16:creationId xmlns:a16="http://schemas.microsoft.com/office/drawing/2014/main" id="{7EBDACCB-1E45-5388-C9DA-0639C17EC8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030200" cy="171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4" descr="Sun structure PPs.jpg">
            <a:extLst>
              <a:ext uri="{FF2B5EF4-FFF2-40B4-BE49-F238E27FC236}">
                <a16:creationId xmlns:a16="http://schemas.microsoft.com/office/drawing/2014/main" id="{BA5EA7EE-3672-75C0-E205-D33A0BD9B1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3" y="8226425"/>
            <a:ext cx="35941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5" descr="Sun with sunspots PPs.jpg">
            <a:extLst>
              <a:ext uri="{FF2B5EF4-FFF2-40B4-BE49-F238E27FC236}">
                <a16:creationId xmlns:a16="http://schemas.microsoft.com/office/drawing/2014/main" id="{E436C4B6-3C5C-9D17-BDB6-F8C3626B007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4700" y="8226425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6" descr="Sunspot numbers PPs.gif">
            <a:extLst>
              <a:ext uri="{FF2B5EF4-FFF2-40B4-BE49-F238E27FC236}">
                <a16:creationId xmlns:a16="http://schemas.microsoft.com/office/drawing/2014/main" id="{D440FBAD-EF2E-2855-8D2B-9F42DF44D9C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1950" y="8231188"/>
            <a:ext cx="3454400" cy="151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TextBox 8">
            <a:extLst>
              <a:ext uri="{FF2B5EF4-FFF2-40B4-BE49-F238E27FC236}">
                <a16:creationId xmlns:a16="http://schemas.microsoft.com/office/drawing/2014/main" id="{F03D8698-16D5-52FE-3AF3-C0253B637E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263" y="0"/>
            <a:ext cx="122412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/>
            <a:r>
              <a:rPr lang="en-US" altLang="en-US" sz="2000"/>
              <a:t>Astronomical Association of Queensland </a:t>
            </a:r>
            <a:r>
              <a:rPr lang="en-US" altLang="en-US" sz="2000">
                <a:hlinkClick r:id="rId6"/>
              </a:rPr>
              <a:t>www.aaq.org.au</a:t>
            </a:r>
            <a:r>
              <a:rPr lang="en-US" altLang="en-US" sz="2000"/>
              <a:t>       Science Teachers Association of Queensland </a:t>
            </a:r>
            <a:r>
              <a:rPr lang="en-US" altLang="en-US" sz="2000">
                <a:hlinkClick r:id="rId7"/>
              </a:rPr>
              <a:t>www.staq.qld.edu.au</a:t>
            </a:r>
            <a:r>
              <a:rPr lang="en-US" altLang="en-US" sz="2000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7BB6D-7E76-26AE-45E6-05E20AFFF202}"/>
              </a:ext>
            </a:extLst>
          </p:cNvPr>
          <p:cNvSpPr>
            <a:spLocks noGrp="1"/>
          </p:cNvSpPr>
          <p:nvPr>
            <p:ph type="ctrTitle" sz="quarter"/>
          </p:nvPr>
        </p:nvSpPr>
        <p:spPr>
          <a:xfrm>
            <a:off x="977900" y="1914525"/>
            <a:ext cx="11074400" cy="2600325"/>
          </a:xfrm>
        </p:spPr>
        <p:txBody>
          <a:bodyPr/>
          <a:lstStyle/>
          <a:p>
            <a:pPr>
              <a:defRPr/>
            </a:pPr>
            <a:r>
              <a:rPr lang="en-US" sz="10000" dirty="0"/>
              <a:t>Total Solar Eclipse</a:t>
            </a:r>
            <a:br>
              <a:rPr lang="en-US" sz="10000" dirty="0"/>
            </a:br>
            <a:r>
              <a:rPr lang="en-US" sz="6000" dirty="0"/>
              <a:t>14 November 2012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BB070D-95AA-0D13-685B-AD134C90845D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>
          <a:xfrm>
            <a:off x="682625" y="4657725"/>
            <a:ext cx="11304588" cy="2449513"/>
          </a:xfrm>
        </p:spPr>
        <p:txBody>
          <a:bodyPr/>
          <a:lstStyle/>
          <a:p>
            <a:pPr>
              <a:defRPr/>
            </a:pPr>
            <a:r>
              <a:rPr lang="en-US" sz="15000" dirty="0"/>
              <a:t>The Sun</a:t>
            </a:r>
          </a:p>
        </p:txBody>
      </p:sp>
      <p:pic>
        <p:nvPicPr>
          <p:cNvPr id="12292" name="Picture 3" descr="TSE sequence.jpg">
            <a:extLst>
              <a:ext uri="{FF2B5EF4-FFF2-40B4-BE49-F238E27FC236}">
                <a16:creationId xmlns:a16="http://schemas.microsoft.com/office/drawing/2014/main" id="{B7A77B0C-BB26-2318-25BD-A9FBEF61F7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030200" cy="171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4" descr="Sun structure PPs.jpg">
            <a:extLst>
              <a:ext uri="{FF2B5EF4-FFF2-40B4-BE49-F238E27FC236}">
                <a16:creationId xmlns:a16="http://schemas.microsoft.com/office/drawing/2014/main" id="{392481FE-667C-4AEB-3220-C0CC3E9099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3" y="8226425"/>
            <a:ext cx="35941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5" descr="Sun with sunspots PPs.jpg">
            <a:extLst>
              <a:ext uri="{FF2B5EF4-FFF2-40B4-BE49-F238E27FC236}">
                <a16:creationId xmlns:a16="http://schemas.microsoft.com/office/drawing/2014/main" id="{F4E7A6D0-B2E8-6091-E826-1C8588D568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4700" y="8226425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6" descr="Sunspot numbers PPs.gif">
            <a:extLst>
              <a:ext uri="{FF2B5EF4-FFF2-40B4-BE49-F238E27FC236}">
                <a16:creationId xmlns:a16="http://schemas.microsoft.com/office/drawing/2014/main" id="{2BCF3B9B-F399-1DE4-8459-137C7752277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1950" y="8231188"/>
            <a:ext cx="3454400" cy="151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6" name="TextBox 8">
            <a:extLst>
              <a:ext uri="{FF2B5EF4-FFF2-40B4-BE49-F238E27FC236}">
                <a16:creationId xmlns:a16="http://schemas.microsoft.com/office/drawing/2014/main" id="{7F5C0339-07FF-AFEA-AA3A-A3A82B2612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263" y="0"/>
            <a:ext cx="122412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/>
            <a:r>
              <a:rPr lang="en-US" altLang="en-US" sz="2000"/>
              <a:t>Astronomical Association of Queensland </a:t>
            </a:r>
            <a:r>
              <a:rPr lang="en-US" altLang="en-US" sz="2000">
                <a:hlinkClick r:id="rId6"/>
              </a:rPr>
              <a:t>www.aaq.org.au</a:t>
            </a:r>
            <a:r>
              <a:rPr lang="en-US" altLang="en-US" sz="2000"/>
              <a:t>       Science Teachers Association of Queensland </a:t>
            </a:r>
            <a:r>
              <a:rPr lang="en-US" altLang="en-US" sz="2000">
                <a:hlinkClick r:id="rId7"/>
              </a:rPr>
              <a:t>www.staq.qld.edu.au</a:t>
            </a:r>
            <a:r>
              <a:rPr lang="en-US" altLang="en-US" sz="2000"/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D9A52AF-76C3-606E-4EE1-A96B3359F167}"/>
              </a:ext>
            </a:extLst>
          </p:cNvPr>
          <p:cNvSpPr txBox="1"/>
          <p:nvPr/>
        </p:nvSpPr>
        <p:spPr>
          <a:xfrm>
            <a:off x="862013" y="7337425"/>
            <a:ext cx="11306175" cy="92233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46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46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46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46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A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presentation is copyright by the Astronomical Association of Queensland and the Science Teachers Association of Queensland.  It may be </a:t>
            </a: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freely reproduced and/or modified provided that it is for non-commercial purposes and the source is acknowledged. </a:t>
            </a:r>
          </a:p>
          <a:p>
            <a:pPr>
              <a:defRPr/>
            </a:pP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Address any request for use of the material for commercial purposes to </a:t>
            </a: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8"/>
              </a:rPr>
              <a:t>eclipse@aaq.org.au</a:t>
            </a: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77295-9DD1-73A6-5E6F-04F70A079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000" b="1" i="1" dirty="0">
                <a:solidFill>
                  <a:srgbClr val="FF0000"/>
                </a:solidFill>
              </a:rPr>
              <a:t>WARNING: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1FCA7E-5EEB-4756-394A-D43466D949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en-US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Never look directly at the bright surface of the Sun without proper eye protection as permanent eye damage may result. </a:t>
            </a: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en-US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applies at any time and especially during the partial phases of a solar eclipse. </a:t>
            </a: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en-US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 to the advice issued by the Queensland Government about how to view the eclipse safely.</a:t>
            </a:r>
            <a:endParaRPr lang="en-US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35768EAF-9011-696F-B03D-58E9EDE37B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8978900"/>
            <a:ext cx="115204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FFFF"/>
                </a:solidFill>
                <a:hlinkClick r:id="rId2"/>
              </a:rPr>
              <a:t>http://www.fairtrading.qld.gov.au/safe-viewing-of-astronomical-events.htm</a:t>
            </a:r>
            <a:endParaRPr lang="en-US" altLang="en-US"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75454-E3A4-850A-B8A9-C2BBAF160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875" y="50800"/>
            <a:ext cx="11728450" cy="1951038"/>
          </a:xfrm>
        </p:spPr>
        <p:txBody>
          <a:bodyPr/>
          <a:lstStyle/>
          <a:p>
            <a:pPr>
              <a:defRPr/>
            </a:pPr>
            <a:r>
              <a:rPr lang="en-US" dirty="0"/>
              <a:t>Structure of the Sun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DAFA230-776A-5F90-92D2-F89A703336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875" y="7396163"/>
            <a:ext cx="11728450" cy="1993900"/>
          </a:xfrm>
        </p:spPr>
        <p:txBody>
          <a:bodyPr/>
          <a:lstStyle/>
          <a:p>
            <a:pPr>
              <a:defRPr/>
            </a:pPr>
            <a:r>
              <a:rPr lang="en-US" sz="3200" dirty="0"/>
              <a:t>The Sun is a ball of very hot gas.</a:t>
            </a:r>
          </a:p>
          <a:p>
            <a:pPr>
              <a:defRPr/>
            </a:pPr>
            <a:r>
              <a:rPr lang="en-US" sz="3200" dirty="0"/>
              <a:t>The Sun’s energy is generated in its </a:t>
            </a:r>
            <a:r>
              <a:rPr lang="en-US" sz="3200" b="1" i="1" dirty="0"/>
              <a:t>Nuclear Fusion Core.</a:t>
            </a:r>
          </a:p>
          <a:p>
            <a:pPr>
              <a:defRPr/>
            </a:pPr>
            <a:r>
              <a:rPr lang="en-US" sz="3200" dirty="0"/>
              <a:t>The energy slowly makes its way to the surface through the </a:t>
            </a:r>
            <a:r>
              <a:rPr lang="en-US" sz="3200" b="1" i="1" dirty="0" err="1"/>
              <a:t>Radiative</a:t>
            </a:r>
            <a:r>
              <a:rPr lang="en-US" sz="3200" b="1" i="1" dirty="0"/>
              <a:t> and Convective Zones.</a:t>
            </a:r>
          </a:p>
        </p:txBody>
      </p:sp>
      <p:pic>
        <p:nvPicPr>
          <p:cNvPr id="5124" name="Picture 5" descr="Sun structure PP 7.jpg">
            <a:extLst>
              <a:ext uri="{FF2B5EF4-FFF2-40B4-BE49-F238E27FC236}">
                <a16:creationId xmlns:a16="http://schemas.microsoft.com/office/drawing/2014/main" id="{46CDDEDC-759C-9188-CE5D-09F75F8F99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1955800"/>
            <a:ext cx="13004800" cy="551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1574E-51A3-DCEE-6AB4-F760AF8D0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875" y="50800"/>
            <a:ext cx="11728450" cy="1951038"/>
          </a:xfrm>
        </p:spPr>
        <p:txBody>
          <a:bodyPr/>
          <a:lstStyle/>
          <a:p>
            <a:pPr>
              <a:defRPr/>
            </a:pPr>
            <a:r>
              <a:rPr lang="en-US" dirty="0"/>
              <a:t>Structure of the Sun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501075F-C99A-B45D-8DD1-DC8F345804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875" y="7754938"/>
            <a:ext cx="11728450" cy="1584325"/>
          </a:xfrm>
        </p:spPr>
        <p:txBody>
          <a:bodyPr/>
          <a:lstStyle/>
          <a:p>
            <a:pPr>
              <a:defRPr/>
            </a:pPr>
            <a:r>
              <a:rPr lang="en-US" sz="3200" dirty="0"/>
              <a:t>The extremely bright surface of the Sun is called the </a:t>
            </a:r>
            <a:r>
              <a:rPr lang="en-US" sz="3200" b="1" i="1" dirty="0"/>
              <a:t>Photosphere.</a:t>
            </a:r>
          </a:p>
          <a:p>
            <a:pPr>
              <a:defRPr/>
            </a:pPr>
            <a:r>
              <a:rPr lang="en-US" sz="3200" dirty="0"/>
              <a:t>There are often </a:t>
            </a:r>
            <a:r>
              <a:rPr lang="en-US" sz="3200" b="1" i="1" dirty="0"/>
              <a:t>Sunspots</a:t>
            </a:r>
            <a:r>
              <a:rPr lang="en-US" sz="3200" dirty="0"/>
              <a:t> on the photosphere.</a:t>
            </a:r>
          </a:p>
        </p:txBody>
      </p:sp>
      <p:pic>
        <p:nvPicPr>
          <p:cNvPr id="6148" name="Picture 5" descr="Sun structure PP 7.jpg">
            <a:extLst>
              <a:ext uri="{FF2B5EF4-FFF2-40B4-BE49-F238E27FC236}">
                <a16:creationId xmlns:a16="http://schemas.microsoft.com/office/drawing/2014/main" id="{715E3C7F-1CBB-478C-8168-D266C51279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1955800"/>
            <a:ext cx="13004800" cy="551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728AA-0A39-39C2-8E3A-69344041C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875" y="50800"/>
            <a:ext cx="11728450" cy="1951038"/>
          </a:xfrm>
        </p:spPr>
        <p:txBody>
          <a:bodyPr/>
          <a:lstStyle/>
          <a:p>
            <a:pPr>
              <a:defRPr/>
            </a:pPr>
            <a:r>
              <a:rPr lang="en-US" dirty="0"/>
              <a:t>Structure of the Sun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E53F615-0622-6FB8-1B15-257FF75CAF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875" y="7539038"/>
            <a:ext cx="11728450" cy="1995487"/>
          </a:xfrm>
        </p:spPr>
        <p:txBody>
          <a:bodyPr/>
          <a:lstStyle/>
          <a:p>
            <a:pPr>
              <a:defRPr/>
            </a:pPr>
            <a:r>
              <a:rPr lang="en-US" sz="3200" dirty="0"/>
              <a:t>The </a:t>
            </a:r>
            <a:r>
              <a:rPr lang="en-US" sz="3200" b="1" i="1" dirty="0"/>
              <a:t>Chromosphere</a:t>
            </a:r>
            <a:r>
              <a:rPr lang="en-US" sz="3200" dirty="0"/>
              <a:t> is a crimson red thin layer of very hot gas just above the photosphere made of glowing hydrogen.</a:t>
            </a:r>
          </a:p>
          <a:p>
            <a:pPr>
              <a:defRPr/>
            </a:pPr>
            <a:r>
              <a:rPr lang="en-US" sz="3200" b="1" i="1" dirty="0"/>
              <a:t>Prominences </a:t>
            </a:r>
            <a:r>
              <a:rPr lang="en-US" sz="3200" dirty="0"/>
              <a:t>are glowing loops of hydrogen which are often suspended in the Sun’s magnetic field above the chromosphere.</a:t>
            </a:r>
          </a:p>
        </p:txBody>
      </p:sp>
      <p:pic>
        <p:nvPicPr>
          <p:cNvPr id="7172" name="Picture 5" descr="Sun structure PP 7.jpg">
            <a:extLst>
              <a:ext uri="{FF2B5EF4-FFF2-40B4-BE49-F238E27FC236}">
                <a16:creationId xmlns:a16="http://schemas.microsoft.com/office/drawing/2014/main" id="{96432F98-CCE5-3220-1FD0-534BF81434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1955800"/>
            <a:ext cx="13004800" cy="551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4E136-17CB-5ACC-4CEF-AEC4AE05E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875" y="50800"/>
            <a:ext cx="11728450" cy="1951038"/>
          </a:xfrm>
        </p:spPr>
        <p:txBody>
          <a:bodyPr/>
          <a:lstStyle/>
          <a:p>
            <a:pPr>
              <a:defRPr/>
            </a:pPr>
            <a:r>
              <a:rPr lang="en-US" dirty="0"/>
              <a:t>Structure of the Sun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13C64BF-949A-43EA-C6E0-233F980051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875" y="7539038"/>
            <a:ext cx="11728450" cy="1995487"/>
          </a:xfrm>
        </p:spPr>
        <p:txBody>
          <a:bodyPr/>
          <a:lstStyle/>
          <a:p>
            <a:pPr>
              <a:defRPr/>
            </a:pPr>
            <a:r>
              <a:rPr lang="en-US" sz="3200" dirty="0"/>
              <a:t>The Sun is surrounded by a tenuous layer of extremely hot gas called the </a:t>
            </a:r>
            <a:r>
              <a:rPr lang="en-US" sz="3200" b="1" i="1" dirty="0"/>
              <a:t>Corona</a:t>
            </a:r>
            <a:r>
              <a:rPr lang="en-US" sz="3200" dirty="0"/>
              <a:t> that streams out from the Sun in a pattern formed by the Sun’s magnetic field.</a:t>
            </a:r>
          </a:p>
          <a:p>
            <a:pPr>
              <a:defRPr/>
            </a:pPr>
            <a:r>
              <a:rPr lang="en-US" sz="3200" dirty="0"/>
              <a:t>The corona is one of the amazing sights of a total solar eclipse.</a:t>
            </a:r>
          </a:p>
        </p:txBody>
      </p:sp>
      <p:pic>
        <p:nvPicPr>
          <p:cNvPr id="8196" name="Picture 5" descr="Sun structure PP 7.jpg">
            <a:extLst>
              <a:ext uri="{FF2B5EF4-FFF2-40B4-BE49-F238E27FC236}">
                <a16:creationId xmlns:a16="http://schemas.microsoft.com/office/drawing/2014/main" id="{E9DB9A71-2B36-297F-C7C5-6A099E1469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1955800"/>
            <a:ext cx="13004800" cy="551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785A5-D3B2-ED07-28C0-5651AB0E4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875" y="50800"/>
            <a:ext cx="11728450" cy="1951038"/>
          </a:xfrm>
        </p:spPr>
        <p:txBody>
          <a:bodyPr/>
          <a:lstStyle/>
          <a:p>
            <a:pPr>
              <a:defRPr/>
            </a:pPr>
            <a:r>
              <a:rPr lang="en-US" dirty="0"/>
              <a:t>Sunspots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266ACD-24DC-1BA0-6139-4F4BE6A4C4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9700" y="1779588"/>
            <a:ext cx="7159625" cy="5256212"/>
          </a:xfrm>
        </p:spPr>
        <p:txBody>
          <a:bodyPr/>
          <a:lstStyle/>
          <a:p>
            <a:pPr>
              <a:defRPr/>
            </a:pPr>
            <a:r>
              <a:rPr lang="en-US" sz="4000" dirty="0"/>
              <a:t>Sunspots are relatively cool regions of the Sun’s surface where the Sun’s magnetic field is especially strong.</a:t>
            </a:r>
          </a:p>
          <a:p>
            <a:pPr>
              <a:defRPr/>
            </a:pPr>
            <a:r>
              <a:rPr lang="en-US" sz="4000" dirty="0"/>
              <a:t>Sunspots tend to occur in groups and each spot can last for weeks.</a:t>
            </a:r>
          </a:p>
          <a:p>
            <a:pPr>
              <a:defRPr/>
            </a:pPr>
            <a:r>
              <a:rPr lang="en-US" sz="4000" dirty="0"/>
              <a:t>By using special safe viewing methods, it is possible to observe sunspots as they form and move (due to the Sun’s rotation) across the surface.</a:t>
            </a:r>
          </a:p>
        </p:txBody>
      </p:sp>
      <p:pic>
        <p:nvPicPr>
          <p:cNvPr id="9220" name="Picture 3" descr="Sun with sunspots.jpg">
            <a:extLst>
              <a:ext uri="{FF2B5EF4-FFF2-40B4-BE49-F238E27FC236}">
                <a16:creationId xmlns:a16="http://schemas.microsoft.com/office/drawing/2014/main" id="{B4CBDAE5-3A04-C3D2-A18A-5D5F241B53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27288"/>
            <a:ext cx="5080000" cy="5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2C783-572B-9C41-4B40-7FB10E446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875" y="50800"/>
            <a:ext cx="11728450" cy="1951038"/>
          </a:xfrm>
        </p:spPr>
        <p:txBody>
          <a:bodyPr/>
          <a:lstStyle/>
          <a:p>
            <a:pPr>
              <a:defRPr/>
            </a:pPr>
            <a:r>
              <a:rPr lang="en-US" dirty="0"/>
              <a:t>Sunspot Numbers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D79468-5DC3-F1B4-4705-CA411EEDBC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6027738"/>
            <a:ext cx="12025312" cy="3722687"/>
          </a:xfrm>
        </p:spPr>
        <p:txBody>
          <a:bodyPr/>
          <a:lstStyle/>
          <a:p>
            <a:pPr>
              <a:defRPr/>
            </a:pPr>
            <a:r>
              <a:rPr lang="en-US" sz="3200" dirty="0"/>
              <a:t>The number of sunspots on the Sun increases and decreases over an 11 year period.</a:t>
            </a:r>
          </a:p>
          <a:p>
            <a:pPr>
              <a:defRPr/>
            </a:pPr>
            <a:r>
              <a:rPr lang="en-US" sz="3200" dirty="0"/>
              <a:t>Sunspot numbers are expected to approach a maximum in 2013.</a:t>
            </a:r>
          </a:p>
          <a:p>
            <a:pPr>
              <a:defRPr/>
            </a:pPr>
            <a:r>
              <a:rPr lang="en-US" sz="3200" dirty="0"/>
              <a:t>Increasing sunspot numbers are a good indication of the Sun’s activity.  During sunspot maximum, the view of the corona and prominences during a total solar eclipse is generally more dramatic.</a:t>
            </a:r>
          </a:p>
        </p:txBody>
      </p:sp>
      <p:pic>
        <p:nvPicPr>
          <p:cNvPr id="10244" name="Picture 4" descr="Sunspot numbers PP.gif">
            <a:extLst>
              <a:ext uri="{FF2B5EF4-FFF2-40B4-BE49-F238E27FC236}">
                <a16:creationId xmlns:a16="http://schemas.microsoft.com/office/drawing/2014/main" id="{2399173E-2342-C4EB-F300-67DDCE0751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8850" y="2138363"/>
            <a:ext cx="8572500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5F6E8-146B-97D9-0611-0094489E2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875" y="50800"/>
            <a:ext cx="11728450" cy="1951038"/>
          </a:xfrm>
        </p:spPr>
        <p:txBody>
          <a:bodyPr/>
          <a:lstStyle/>
          <a:p>
            <a:pPr>
              <a:defRPr/>
            </a:pPr>
            <a:r>
              <a:rPr lang="en-US" dirty="0"/>
              <a:t>Sun Facts and Statistics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ED563-6D31-9ADE-E8E3-D785B7E903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875" y="1922463"/>
            <a:ext cx="12379325" cy="5851525"/>
          </a:xfrm>
        </p:spPr>
        <p:txBody>
          <a:bodyPr/>
          <a:lstStyle/>
          <a:p>
            <a:pPr>
              <a:defRPr/>
            </a:pPr>
            <a:r>
              <a:rPr lang="en-US" sz="3200" dirty="0"/>
              <a:t>Diameter 1 392 000 km: </a:t>
            </a:r>
          </a:p>
          <a:p>
            <a:pPr lvl="1">
              <a:defRPr/>
            </a:pPr>
            <a:r>
              <a:rPr lang="en-US" sz="2800" dirty="0"/>
              <a:t>= 109 times the diameter of the Earth. </a:t>
            </a:r>
          </a:p>
          <a:p>
            <a:pPr>
              <a:defRPr/>
            </a:pPr>
            <a:r>
              <a:rPr lang="en-US" sz="3200" dirty="0"/>
              <a:t>Distance from Earth:</a:t>
            </a:r>
          </a:p>
          <a:p>
            <a:pPr lvl="1">
              <a:defRPr/>
            </a:pPr>
            <a:r>
              <a:rPr lang="en-US" sz="2800" dirty="0"/>
              <a:t>Perihelion (minimum distance) 147 098 000 km;</a:t>
            </a:r>
          </a:p>
          <a:p>
            <a:pPr lvl="1">
              <a:defRPr/>
            </a:pPr>
            <a:r>
              <a:rPr lang="en-US" sz="2800" dirty="0"/>
              <a:t>Aphelion (maximum distance) 152 098 000 km; </a:t>
            </a:r>
          </a:p>
          <a:p>
            <a:pPr lvl="1">
              <a:defRPr/>
            </a:pPr>
            <a:r>
              <a:rPr lang="en-US" sz="2800" dirty="0"/>
              <a:t>Average distance 149 597 870 km. This is known as the </a:t>
            </a:r>
            <a:r>
              <a:rPr lang="en-US" sz="2800" b="1" i="1" dirty="0"/>
              <a:t>Astronomical Unit</a:t>
            </a:r>
            <a:r>
              <a:rPr lang="en-US" sz="2800" dirty="0"/>
              <a:t>. </a:t>
            </a:r>
          </a:p>
          <a:p>
            <a:pPr>
              <a:defRPr/>
            </a:pPr>
            <a:r>
              <a:rPr lang="en-US" sz="3200" dirty="0"/>
              <a:t>Mass is 1.99 x 10</a:t>
            </a:r>
            <a:r>
              <a:rPr lang="en-US" sz="3200" baseline="30000" dirty="0"/>
              <a:t>30</a:t>
            </a:r>
            <a:r>
              <a:rPr lang="en-US" sz="3200" dirty="0"/>
              <a:t> kg:</a:t>
            </a:r>
          </a:p>
          <a:p>
            <a:pPr lvl="1">
              <a:defRPr/>
            </a:pPr>
            <a:r>
              <a:rPr lang="en-US" sz="2800" dirty="0"/>
              <a:t>= 333 000 Earths and about 99.8% of the mass of the solar system. </a:t>
            </a:r>
          </a:p>
          <a:p>
            <a:pPr>
              <a:defRPr/>
            </a:pPr>
            <a:r>
              <a:rPr lang="en-US" sz="3200" dirty="0"/>
              <a:t>Rotation period at the equator is 25.05 days. </a:t>
            </a:r>
          </a:p>
          <a:p>
            <a:pPr>
              <a:defRPr/>
            </a:pPr>
            <a:r>
              <a:rPr lang="en-US" sz="3200" dirty="0"/>
              <a:t>Composition by mass approximately 75% hydrogen, 24% Helium,     1% other. </a:t>
            </a:r>
          </a:p>
          <a:p>
            <a:pPr>
              <a:defRPr/>
            </a:pPr>
            <a:r>
              <a:rPr lang="en-US" sz="3200" dirty="0"/>
              <a:t>The time taken for light to travel from the Sun to the Earth is about 8.3 minutes:</a:t>
            </a:r>
          </a:p>
          <a:p>
            <a:pPr lvl="1">
              <a:defRPr/>
            </a:pPr>
            <a:r>
              <a:rPr lang="en-US" sz="2800" dirty="0"/>
              <a:t>so we see the Sun as it was about 8.3 minutes ago. </a:t>
            </a:r>
          </a:p>
          <a:p>
            <a:pPr>
              <a:defRPr/>
            </a:pPr>
            <a:endParaRPr lang="en-US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Blank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3017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3017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Blank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6001</TotalTime>
  <Words>617</Words>
  <Application>Microsoft Office PowerPoint</Application>
  <PresentationFormat>Custom</PresentationFormat>
  <Paragraphs>47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 Narrow</vt:lpstr>
      <vt:lpstr>Arial</vt:lpstr>
      <vt:lpstr>Tahoma</vt:lpstr>
      <vt:lpstr>Times New Roman</vt:lpstr>
      <vt:lpstr>Wingdings</vt:lpstr>
      <vt:lpstr>Courier New</vt:lpstr>
      <vt:lpstr>Blank</vt:lpstr>
      <vt:lpstr>Total Solar Eclipse 14 November 2012</vt:lpstr>
      <vt:lpstr>WARNING:</vt:lpstr>
      <vt:lpstr>Structure of the Sun</vt:lpstr>
      <vt:lpstr>Structure of the Sun</vt:lpstr>
      <vt:lpstr>Structure of the Sun</vt:lpstr>
      <vt:lpstr>Structure of the Sun</vt:lpstr>
      <vt:lpstr>Sunspots</vt:lpstr>
      <vt:lpstr>Sunspot Numbers</vt:lpstr>
      <vt:lpstr>Sun Facts and Statistics</vt:lpstr>
      <vt:lpstr>Total Solar Eclipse 14 November 2012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Terry</dc:creator>
  <cp:lastModifiedBy>David O'Driscoll</cp:lastModifiedBy>
  <cp:revision>277</cp:revision>
  <dcterms:created xsi:type="dcterms:W3CDTF">2011-03-29T02:34:26Z</dcterms:created>
  <dcterms:modified xsi:type="dcterms:W3CDTF">2023-03-31T06:03:24Z</dcterms:modified>
</cp:coreProperties>
</file>