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84" r:id="rId2"/>
    <p:sldId id="336" r:id="rId3"/>
    <p:sldId id="325" r:id="rId4"/>
    <p:sldId id="326" r:id="rId5"/>
    <p:sldId id="327" r:id="rId6"/>
    <p:sldId id="321" r:id="rId7"/>
    <p:sldId id="322" r:id="rId8"/>
    <p:sldId id="323" r:id="rId9"/>
    <p:sldId id="324" r:id="rId10"/>
    <p:sldId id="328" r:id="rId11"/>
    <p:sldId id="329" r:id="rId12"/>
    <p:sldId id="330" r:id="rId13"/>
    <p:sldId id="332" r:id="rId14"/>
    <p:sldId id="333" r:id="rId15"/>
    <p:sldId id="334" r:id="rId16"/>
    <p:sldId id="335" r:id="rId17"/>
    <p:sldId id="277" r:id="rId18"/>
    <p:sldId id="338" r:id="rId19"/>
  </p:sldIdLst>
  <p:sldSz cx="13030200" cy="9750425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1">
          <p15:clr>
            <a:srgbClr val="A4A3A4"/>
          </p15:clr>
        </p15:guide>
        <p15:guide id="2" pos="41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FFFF"/>
    <a:srgbClr val="003399"/>
    <a:srgbClr val="000000"/>
    <a:srgbClr val="C5FFFF"/>
    <a:srgbClr val="FFCC99"/>
    <a:srgbClr val="FF9966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0" autoAdjust="0"/>
    <p:restoredTop sz="94641" autoAdjust="0"/>
  </p:normalViewPr>
  <p:slideViewPr>
    <p:cSldViewPr>
      <p:cViewPr varScale="1">
        <p:scale>
          <a:sx n="95" d="100"/>
          <a:sy n="95" d="100"/>
        </p:scale>
        <p:origin x="378" y="84"/>
      </p:cViewPr>
      <p:guideLst>
        <p:guide orient="horz" pos="3071"/>
        <p:guide pos="41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4D0D26A5-075E-0339-5338-6E812B2BD6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04113EF3-4BB6-CB85-F552-D0C6837D4C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69551ECC-FD27-CFAB-44DD-A2B395917F0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85800"/>
            <a:ext cx="45815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C8B79F86-3F6E-903A-D826-8A80E8B3E3A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8574C73D-E042-49CA-6337-F6D44BD58EF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>
            <a:extLst>
              <a:ext uri="{FF2B5EF4-FFF2-40B4-BE49-F238E27FC236}">
                <a16:creationId xmlns:a16="http://schemas.microsoft.com/office/drawing/2014/main" id="{1E216191-5D2F-78F2-35E5-0E6A155D15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ACC136D-FA8A-4F0E-8844-E22EC24727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AD4E335E-7DFA-744E-3C71-154A7377BA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52341CB1-88A5-44BA-0D2B-66BCA484E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>
              <a:latin typeface="Arial" panose="020B0604020202020204" pitchFamily="34" charset="0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9E3C8992-C9C1-8489-1E87-90BFB60D87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2480D202-F619-4D4F-BC63-1EB5D7343D90}" type="slidenum">
              <a:rPr lang="en-US" altLang="en-US" sz="1200">
                <a:latin typeface="Arial" panose="020B0604020202020204" pitchFamily="34" charset="0"/>
              </a:rPr>
              <a:pPr eaLnBrk="1" hangingPunct="1"/>
              <a:t>17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77900" y="2382838"/>
            <a:ext cx="11074400" cy="26003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54213" y="5524500"/>
            <a:ext cx="9121775" cy="24923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59DBE4F3-C0E1-8356-096F-271E4DC614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4F5F3EA-12DE-A628-90AB-DA826ADB45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AAQ/STAQ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A79DBFD-A385-8F66-4EFF-5E8826A6CA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10B62-51AC-4C32-8198-8D7877D36F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85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88924D-D066-3919-D1EA-4685FA8EA8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318A62-1AC7-F57E-97D6-15F1D61C9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5CB459-3B04-B6BA-720E-9C0893061E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687EE-C6DB-41AC-96F0-DA3D8E67A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960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7213" y="541338"/>
            <a:ext cx="2932112" cy="81264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541338"/>
            <a:ext cx="8643938" cy="81264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E585A8-44F9-94ED-B758-E1AF0BDB16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17D1D7-0D8C-BA9D-5A8E-D14A1C077F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337385-F3AA-3D00-BCC3-73C7056D16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C41347-7EEC-411E-9395-F7615830EC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62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ABA88A-9C80-6EF4-061C-964746D29A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84CE83-1A49-893A-7DE1-FDEEEEFB93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8DD369-6D6E-642F-6FC0-AE93BA338C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2C5F9-7D56-49E1-BFCE-EC11227115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314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265863"/>
            <a:ext cx="11075988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4132263"/>
            <a:ext cx="11075988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06A39A-2972-AE3B-FB82-44A8FB37A3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097BB9-F8C0-0E02-A78F-3E6F2F297D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0078EA-F507-B020-82DC-354D7F8A15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B64CD6-2F2F-4A7C-AFF2-D37A38BA8E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82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816225"/>
            <a:ext cx="5788025" cy="5851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1300" y="2816225"/>
            <a:ext cx="5788025" cy="5851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4ACC9C-FA2C-DED8-F85E-629F658217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7E63C0-00E1-0EF5-21B0-1A335526A6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141985-E368-F273-D5C0-43935F9D5B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6D1C5-93CA-4173-9474-079684532A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306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284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578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57863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19875" y="2182813"/>
            <a:ext cx="5759450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19875" y="3092450"/>
            <a:ext cx="5759450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4C4BE5D-CACF-AACE-3AF1-D1DAE5E02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D0D2B25-4F9C-B688-292C-D419463B20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B4C00EF-1A7A-97B6-1591-9CF0D54DA9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906E37-CA2A-4CB8-88DD-38E678B2E4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61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0E8E408-D0FE-2958-5214-A32770B947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A71D5F0-DEFD-EC42-4E21-F725623DD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DFA565A-BA1B-DD63-0E70-72C1B57D3F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728DCA-C289-4A3B-AF08-85031FCA10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452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DDF7F61-02E3-19F8-DD0A-954E89888A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E2888F6-BFA3-5B32-089B-DE75844C70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6DBBFBE-2118-FFCC-257F-A13DDD8653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79D68-552D-48E3-B6BB-0191300F2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39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87838" cy="1651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288" y="388938"/>
            <a:ext cx="7285037" cy="8321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39938"/>
            <a:ext cx="4287838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71821B-F0B4-690F-CCB3-44FAE01921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C860BD-7254-EA9C-B3F8-935D862EB4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BDA5A8-0B1C-F86C-1201-17656C6A24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5AE4F-27A9-417C-8A89-0EE1B4B43C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48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288" y="6824663"/>
            <a:ext cx="7818437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54288" y="871538"/>
            <a:ext cx="7818437" cy="5849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4288" y="7631113"/>
            <a:ext cx="7818437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7D70CA-4B21-B0CF-3052-522F474562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710695-42F6-508D-A764-BCFAE253B7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F1AA13-1C2B-B5D8-E1B6-3E614CC384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AA160-9350-478B-8868-932456068E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499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389D4D5-8374-66BC-C50A-DB1E591848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50875" y="541338"/>
            <a:ext cx="11728450" cy="195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174" tIns="65087" rIns="130174" bIns="650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981A8C5-4958-F569-52EC-4C7EADC33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50875" y="2816225"/>
            <a:ext cx="11728450" cy="585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174" tIns="65087" rIns="130174" bIns="65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FC2560C5-B8DD-2C84-062F-19EB884C80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0875" y="8878888"/>
            <a:ext cx="30416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174" tIns="65087" rIns="130174" bIns="6508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7C68321D-2320-2714-7386-8D12128632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51350" y="8878888"/>
            <a:ext cx="41275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174" tIns="65087" rIns="130174" bIns="65087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2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AAD14336-C042-F10F-00B3-A7EF00A6C0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37675" y="8878888"/>
            <a:ext cx="30416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174" tIns="65087" rIns="130174" bIns="65087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694B974D-26AD-49E8-AFB9-B45F82FC2D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47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ctr" defTabSz="1301750" rtl="0" eaLnBrk="0" fontAlgn="base" hangingPunct="0">
        <a:spcBef>
          <a:spcPct val="0"/>
        </a:spcBef>
        <a:spcAft>
          <a:spcPct val="0"/>
        </a:spcAft>
        <a:defRPr sz="6300">
          <a:solidFill>
            <a:srgbClr val="C5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1301750" rtl="0" eaLnBrk="0" fontAlgn="base" hangingPunct="0">
        <a:spcBef>
          <a:spcPct val="0"/>
        </a:spcBef>
        <a:spcAft>
          <a:spcPct val="0"/>
        </a:spcAft>
        <a:defRPr sz="6300">
          <a:solidFill>
            <a:srgbClr val="C5FFFF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defTabSz="1301750" rtl="0" eaLnBrk="0" fontAlgn="base" hangingPunct="0">
        <a:spcBef>
          <a:spcPct val="0"/>
        </a:spcBef>
        <a:spcAft>
          <a:spcPct val="0"/>
        </a:spcAft>
        <a:defRPr sz="6300">
          <a:solidFill>
            <a:srgbClr val="C5FFFF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defTabSz="1301750" rtl="0" eaLnBrk="0" fontAlgn="base" hangingPunct="0">
        <a:spcBef>
          <a:spcPct val="0"/>
        </a:spcBef>
        <a:spcAft>
          <a:spcPct val="0"/>
        </a:spcAft>
        <a:defRPr sz="6300">
          <a:solidFill>
            <a:srgbClr val="C5FFFF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defTabSz="1301750" rtl="0" eaLnBrk="0" fontAlgn="base" hangingPunct="0">
        <a:spcBef>
          <a:spcPct val="0"/>
        </a:spcBef>
        <a:spcAft>
          <a:spcPct val="0"/>
        </a:spcAft>
        <a:defRPr sz="6300">
          <a:solidFill>
            <a:srgbClr val="C5FFFF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defTabSz="1301750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defTabSz="1301750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defTabSz="1301750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defTabSz="1301750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487363" indent="-487363" algn="l" defTabSz="1301750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" panose="05000000000000000000" pitchFamily="2" charset="2"/>
        <a:buChar char="n"/>
        <a:defRPr sz="4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+mn-ea"/>
          <a:cs typeface="Times New Roman" pitchFamily="18" charset="0"/>
        </a:defRPr>
      </a:lvl1pPr>
      <a:lvl2pPr marL="1057275" indent="-406400" algn="l" defTabSz="1301750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Ø"/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2pPr>
      <a:lvl3pPr marL="1627188" indent="-325438" algn="l" defTabSz="130175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3pPr>
      <a:lvl4pPr marL="2278063" indent="-325438" algn="l" defTabSz="1301750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80000"/>
        <a:buFont typeface="Wingdings" panose="05000000000000000000" pitchFamily="2" charset="2"/>
        <a:buChar char="v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4pPr>
      <a:lvl5pPr marL="2928938" indent="-325438" algn="l" defTabSz="1301750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100000"/>
        <a:buFont typeface="Courier New" panose="02070309020205020404" pitchFamily="49" charset="0"/>
        <a:buChar char="o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5pPr>
      <a:lvl6pPr marL="3386138" indent="-325438" algn="l" defTabSz="1301750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843338" indent="-325438" algn="l" defTabSz="1301750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4300538" indent="-325438" algn="l" defTabSz="1301750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757738" indent="-325438" algn="l" defTabSz="1301750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aq.qld.edu.au/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www.aaq.org.a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aq.qld.edu.au/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www.aaq.org.a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hyperlink" Target="mailto:eclipse@aaq.org.a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irtrading.qld.gov.au/safe-viewing-of-astronomical-event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D8B27-F236-BD80-3E35-922C74ADA354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977900" y="1914525"/>
            <a:ext cx="11074400" cy="2600325"/>
          </a:xfrm>
        </p:spPr>
        <p:txBody>
          <a:bodyPr/>
          <a:lstStyle/>
          <a:p>
            <a:pPr>
              <a:defRPr/>
            </a:pPr>
            <a:r>
              <a:rPr lang="en-US" sz="7200" dirty="0"/>
              <a:t>Total Solar Eclipse</a:t>
            </a:r>
            <a:br>
              <a:rPr lang="en-US" sz="7200" dirty="0"/>
            </a:br>
            <a:r>
              <a:rPr lang="en-US" sz="5400" dirty="0"/>
              <a:t>14 November 2012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725C5E-7FE5-7B45-5C78-55CC5800F5EF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690688" y="4370388"/>
            <a:ext cx="9577387" cy="3311525"/>
          </a:xfrm>
        </p:spPr>
        <p:txBody>
          <a:bodyPr/>
          <a:lstStyle/>
          <a:p>
            <a:pPr>
              <a:defRPr/>
            </a:pPr>
            <a:r>
              <a:rPr lang="en-US" sz="12000" dirty="0"/>
              <a:t>The Moon and Lunar Eclipses</a:t>
            </a:r>
          </a:p>
        </p:txBody>
      </p:sp>
      <p:pic>
        <p:nvPicPr>
          <p:cNvPr id="3076" name="Picture 3" descr="TSE sequence.jpg">
            <a:extLst>
              <a:ext uri="{FF2B5EF4-FFF2-40B4-BE49-F238E27FC236}">
                <a16:creationId xmlns:a16="http://schemas.microsoft.com/office/drawing/2014/main" id="{9C435F02-B3F1-D9DF-D175-7E0259706C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30200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4" descr="Moon phases PPs.gif">
            <a:extLst>
              <a:ext uri="{FF2B5EF4-FFF2-40B4-BE49-F238E27FC236}">
                <a16:creationId xmlns:a16="http://schemas.microsoft.com/office/drawing/2014/main" id="{54D44D18-70D1-9F3E-B778-3FD60BFBA8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94700"/>
            <a:ext cx="269875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5" descr="Lunar eclipses PPs.jpg">
            <a:extLst>
              <a:ext uri="{FF2B5EF4-FFF2-40B4-BE49-F238E27FC236}">
                <a16:creationId xmlns:a16="http://schemas.microsoft.com/office/drawing/2014/main" id="{F4B4EE68-2AC9-132B-3D1B-86F8554234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13" y="8383588"/>
            <a:ext cx="2879725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 descr="Lunar eclipses PPs.gif">
            <a:extLst>
              <a:ext uri="{FF2B5EF4-FFF2-40B4-BE49-F238E27FC236}">
                <a16:creationId xmlns:a16="http://schemas.microsoft.com/office/drawing/2014/main" id="{F4A5A31E-2105-60F9-942A-CE286570FF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488" y="8315325"/>
            <a:ext cx="3744912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Moon features PPs.jpg">
            <a:extLst>
              <a:ext uri="{FF2B5EF4-FFF2-40B4-BE49-F238E27FC236}">
                <a16:creationId xmlns:a16="http://schemas.microsoft.com/office/drawing/2014/main" id="{AFCB457E-DC37-A552-BA75-B404C87115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838" y="8404225"/>
            <a:ext cx="1874837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Box 8">
            <a:extLst>
              <a:ext uri="{FF2B5EF4-FFF2-40B4-BE49-F238E27FC236}">
                <a16:creationId xmlns:a16="http://schemas.microsoft.com/office/drawing/2014/main" id="{A40C9C63-48F3-0B36-F81C-DF6CBD896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0"/>
            <a:ext cx="12241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Astronomical Association of Queensland </a:t>
            </a:r>
            <a:r>
              <a:rPr lang="en-US" altLang="en-US" sz="2000">
                <a:hlinkClick r:id="rId7"/>
              </a:rPr>
              <a:t>www.aaq.org.au</a:t>
            </a:r>
            <a:r>
              <a:rPr lang="en-US" altLang="en-US" sz="2000"/>
              <a:t>       Science Teachers Association of Queensland </a:t>
            </a:r>
            <a:r>
              <a:rPr lang="en-US" altLang="en-US" sz="2000">
                <a:hlinkClick r:id="rId8"/>
              </a:rPr>
              <a:t>www.staq.qld.edu.au</a:t>
            </a:r>
            <a:r>
              <a:rPr lang="en-US" altLang="en-US" sz="200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67F9B-1531-553C-8E26-9F7EEEDAD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75" y="50800"/>
            <a:ext cx="11728450" cy="1951038"/>
          </a:xfrm>
        </p:spPr>
        <p:txBody>
          <a:bodyPr/>
          <a:lstStyle/>
          <a:p>
            <a:pPr>
              <a:defRPr/>
            </a:pPr>
            <a:r>
              <a:rPr lang="en-US" dirty="0"/>
              <a:t>Moon Facts and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BBB68-4C1E-C0AD-87C5-E523113C5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3163" y="1995488"/>
            <a:ext cx="5434012" cy="6335712"/>
          </a:xfrm>
        </p:spPr>
        <p:txBody>
          <a:bodyPr/>
          <a:lstStyle/>
          <a:p>
            <a:pPr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/>
              <a:t>Diameter 3 476 km: </a:t>
            </a:r>
          </a:p>
          <a:p>
            <a:pPr lvl="1">
              <a:defRPr/>
            </a:pPr>
            <a:r>
              <a:rPr lang="en-US" sz="2800" dirty="0"/>
              <a:t>about</a:t>
            </a:r>
            <a:r>
              <a:rPr lang="en-US" sz="2800" baseline="30000" dirty="0"/>
              <a:t> 1</a:t>
            </a:r>
            <a:r>
              <a:rPr lang="en-US" sz="2800" dirty="0"/>
              <a:t>/</a:t>
            </a:r>
            <a:r>
              <a:rPr lang="en-US" sz="2800" baseline="-25000" dirty="0"/>
              <a:t>4</a:t>
            </a:r>
            <a:r>
              <a:rPr lang="en-US" sz="2800" dirty="0"/>
              <a:t> diameter of </a:t>
            </a:r>
            <a:r>
              <a:rPr lang="en-US" sz="2600" dirty="0"/>
              <a:t>Earth). </a:t>
            </a:r>
          </a:p>
          <a:p>
            <a:pPr>
              <a:defRPr/>
            </a:pPr>
            <a:r>
              <a:rPr lang="en-US" sz="3200" dirty="0"/>
              <a:t>Distance from Earth: Perigee (min)  356 400 km; Apogee (max)  406 700 km; Average 384 400 km. </a:t>
            </a:r>
          </a:p>
          <a:p>
            <a:pPr>
              <a:defRPr/>
            </a:pPr>
            <a:r>
              <a:rPr lang="en-US" sz="3200" dirty="0"/>
              <a:t>Mass 7.348 x 10</a:t>
            </a:r>
            <a:r>
              <a:rPr lang="en-US" sz="3200" baseline="30000" dirty="0"/>
              <a:t>22  </a:t>
            </a:r>
            <a:r>
              <a:rPr lang="en-US" sz="3200" dirty="0"/>
              <a:t>kg:</a:t>
            </a:r>
          </a:p>
          <a:p>
            <a:pPr lvl="1">
              <a:defRPr/>
            </a:pPr>
            <a:r>
              <a:rPr lang="en-US" sz="2800" dirty="0"/>
              <a:t>about </a:t>
            </a:r>
            <a:r>
              <a:rPr lang="en-US" sz="2800" baseline="30000" dirty="0"/>
              <a:t>1</a:t>
            </a:r>
            <a:r>
              <a:rPr lang="en-US" sz="2800" dirty="0"/>
              <a:t>/</a:t>
            </a:r>
            <a:r>
              <a:rPr lang="en-US" sz="2800" baseline="-25000" dirty="0"/>
              <a:t>80</a:t>
            </a:r>
            <a:r>
              <a:rPr lang="en-US" sz="2800" baseline="30000" dirty="0"/>
              <a:t>th</a:t>
            </a:r>
            <a:r>
              <a:rPr lang="en-US" sz="2800" dirty="0"/>
              <a:t> of </a:t>
            </a:r>
            <a:r>
              <a:rPr lang="en-US" sz="2600" dirty="0"/>
              <a:t>Earth). </a:t>
            </a:r>
          </a:p>
          <a:p>
            <a:pPr>
              <a:defRPr/>
            </a:pPr>
            <a:r>
              <a:rPr lang="en-US" sz="3200" dirty="0"/>
              <a:t>Inclination of the Moon’s orbit to the ecliptic (plane of the Earth’s orbit) is 5.145º. </a:t>
            </a:r>
          </a:p>
        </p:txBody>
      </p:sp>
      <p:pic>
        <p:nvPicPr>
          <p:cNvPr id="12292" name="Picture 6" descr="Full Moon.jpg">
            <a:extLst>
              <a:ext uri="{FF2B5EF4-FFF2-40B4-BE49-F238E27FC236}">
                <a16:creationId xmlns:a16="http://schemas.microsoft.com/office/drawing/2014/main" id="{55EB39DE-579A-49FF-7B08-A21662D2F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0425"/>
            <a:ext cx="7620000" cy="76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2ACD5-5B80-D009-411C-42758FADB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75" y="50800"/>
            <a:ext cx="11728450" cy="1951038"/>
          </a:xfrm>
        </p:spPr>
        <p:txBody>
          <a:bodyPr/>
          <a:lstStyle/>
          <a:p>
            <a:pPr>
              <a:defRPr/>
            </a:pPr>
            <a:r>
              <a:rPr lang="en-US" dirty="0"/>
              <a:t>Eclipse of the Moon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69CCF-6A20-8C31-E85B-C5A785C4E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12063"/>
            <a:ext cx="13030200" cy="1223962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The Earth casts a shadow in space on the opposite side to the Sun.</a:t>
            </a:r>
          </a:p>
          <a:p>
            <a:pPr>
              <a:defRPr/>
            </a:pPr>
            <a:r>
              <a:rPr lang="en-US" sz="3600" dirty="0"/>
              <a:t>The </a:t>
            </a:r>
            <a:r>
              <a:rPr lang="en-US" sz="3600" b="1" i="1" dirty="0"/>
              <a:t>Umbra</a:t>
            </a:r>
            <a:r>
              <a:rPr lang="en-US" sz="3600" dirty="0"/>
              <a:t> is the dark inner part of the shadow.</a:t>
            </a:r>
          </a:p>
          <a:p>
            <a:pPr>
              <a:defRPr/>
            </a:pPr>
            <a:r>
              <a:rPr lang="en-US" sz="3600" dirty="0"/>
              <a:t>The </a:t>
            </a:r>
            <a:r>
              <a:rPr lang="en-US" sz="3600" b="1" i="1" dirty="0"/>
              <a:t>Penumbra</a:t>
            </a:r>
            <a:r>
              <a:rPr lang="en-US" sz="3600" dirty="0"/>
              <a:t> is the the lighter outer part of the shadow. </a:t>
            </a:r>
          </a:p>
        </p:txBody>
      </p:sp>
      <p:pic>
        <p:nvPicPr>
          <p:cNvPr id="13316" name="Picture 4" descr="Fig 2-4 Lunar eclipses PP-1 V01.gif">
            <a:extLst>
              <a:ext uri="{FF2B5EF4-FFF2-40B4-BE49-F238E27FC236}">
                <a16:creationId xmlns:a16="http://schemas.microsoft.com/office/drawing/2014/main" id="{3C7E333D-0F60-1691-5339-AE1347C765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95488"/>
            <a:ext cx="1303020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7F5E0-B85F-4727-49EA-680528C9B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75" y="50800"/>
            <a:ext cx="11728450" cy="1951038"/>
          </a:xfrm>
        </p:spPr>
        <p:txBody>
          <a:bodyPr/>
          <a:lstStyle/>
          <a:p>
            <a:pPr>
              <a:tabLst>
                <a:tab pos="9863138" algn="l"/>
              </a:tabLst>
              <a:defRPr/>
            </a:pPr>
            <a:r>
              <a:rPr lang="en-US" dirty="0"/>
              <a:t>Eclipse of the Moon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13532-261B-6598-3D2E-63C755CBA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7107238"/>
            <a:ext cx="12707937" cy="1635125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An </a:t>
            </a:r>
            <a:r>
              <a:rPr lang="en-US" sz="3600" b="1" i="1" dirty="0"/>
              <a:t>Eclipse of the Moon </a:t>
            </a:r>
            <a:r>
              <a:rPr lang="en-US" sz="3600" dirty="0"/>
              <a:t>occurs when the Moon moves into the Earth’s shadow.</a:t>
            </a:r>
          </a:p>
          <a:p>
            <a:pPr>
              <a:defRPr/>
            </a:pPr>
            <a:r>
              <a:rPr lang="en-US" sz="3600" dirty="0"/>
              <a:t>A lunar eclipse can only occur at full moon.</a:t>
            </a:r>
            <a:endParaRPr lang="en-US" sz="3600" i="1" dirty="0"/>
          </a:p>
        </p:txBody>
      </p:sp>
      <p:pic>
        <p:nvPicPr>
          <p:cNvPr id="14340" name="Picture 5" descr="Fig 2-4 Lunar eclipses PP-2 V01.gif">
            <a:extLst>
              <a:ext uri="{FF2B5EF4-FFF2-40B4-BE49-F238E27FC236}">
                <a16:creationId xmlns:a16="http://schemas.microsoft.com/office/drawing/2014/main" id="{1090131E-786E-EB64-500A-2B0A09267C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95488"/>
            <a:ext cx="1303020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1E657-2327-A84C-8E77-C694725D2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75" y="50800"/>
            <a:ext cx="11728450" cy="1951038"/>
          </a:xfrm>
        </p:spPr>
        <p:txBody>
          <a:bodyPr/>
          <a:lstStyle/>
          <a:p>
            <a:pPr>
              <a:tabLst>
                <a:tab pos="9863138" algn="l"/>
              </a:tabLst>
              <a:defRPr/>
            </a:pPr>
            <a:r>
              <a:rPr lang="en-US" dirty="0"/>
              <a:t>Types of Lunar Eclipses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84FE5-3977-87C5-E409-78C5F447C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6696075"/>
            <a:ext cx="11737975" cy="1635125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The Moon’s orbit is inclined to the ecliptic (Earth’s orbit around the Sun).</a:t>
            </a:r>
          </a:p>
          <a:p>
            <a:pPr>
              <a:defRPr/>
            </a:pPr>
            <a:r>
              <a:rPr lang="en-US" sz="3200" dirty="0"/>
              <a:t>At each full moon, the Moon usually passes above or below the Earth’s shadow in space.</a:t>
            </a:r>
          </a:p>
          <a:p>
            <a:pPr>
              <a:defRPr/>
            </a:pPr>
            <a:r>
              <a:rPr lang="en-US" sz="3200" dirty="0"/>
              <a:t>There will be no lunar eclipse.</a:t>
            </a:r>
            <a:endParaRPr lang="en-US" sz="3200" i="1" dirty="0"/>
          </a:p>
        </p:txBody>
      </p:sp>
      <p:pic>
        <p:nvPicPr>
          <p:cNvPr id="15364" name="Picture 3">
            <a:extLst>
              <a:ext uri="{FF2B5EF4-FFF2-40B4-BE49-F238E27FC236}">
                <a16:creationId xmlns:a16="http://schemas.microsoft.com/office/drawing/2014/main" id="{DEC162B3-AAFB-A507-E374-1A26A43E45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92338"/>
            <a:ext cx="13030200" cy="428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2EADC-8B3F-DFDE-2B47-E3C7C5664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75" y="50800"/>
            <a:ext cx="11728450" cy="1951038"/>
          </a:xfrm>
        </p:spPr>
        <p:txBody>
          <a:bodyPr/>
          <a:lstStyle/>
          <a:p>
            <a:pPr>
              <a:tabLst>
                <a:tab pos="9863138" algn="l"/>
              </a:tabLst>
              <a:defRPr/>
            </a:pPr>
            <a:r>
              <a:rPr lang="en-US" dirty="0"/>
              <a:t>Types of Lunar Eclipses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84D57-404B-E347-1FDB-DC1592E7C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6985000"/>
            <a:ext cx="12707937" cy="1635125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Sometimes the Moon in its orbit, is in line with the ecliptic.</a:t>
            </a:r>
          </a:p>
          <a:p>
            <a:pPr>
              <a:defRPr/>
            </a:pPr>
            <a:r>
              <a:rPr lang="en-US" sz="3200" dirty="0"/>
              <a:t>The moon passes through the umbra of the Earth’s shadow.</a:t>
            </a:r>
          </a:p>
          <a:p>
            <a:pPr>
              <a:defRPr/>
            </a:pPr>
            <a:r>
              <a:rPr lang="en-US" sz="3200" dirty="0"/>
              <a:t>There will be a </a:t>
            </a:r>
            <a:r>
              <a:rPr lang="en-US" sz="3200" b="1" i="1" dirty="0"/>
              <a:t>Total Lunar Eclipse.</a:t>
            </a:r>
          </a:p>
        </p:txBody>
      </p:sp>
      <p:pic>
        <p:nvPicPr>
          <p:cNvPr id="16388" name="Picture 3">
            <a:extLst>
              <a:ext uri="{FF2B5EF4-FFF2-40B4-BE49-F238E27FC236}">
                <a16:creationId xmlns:a16="http://schemas.microsoft.com/office/drawing/2014/main" id="{A38AECE1-1EFC-3316-2F18-AD62C0D11D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92338"/>
            <a:ext cx="13030200" cy="428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EE09D-FABA-2808-D5D2-D9A4615D1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75" y="50800"/>
            <a:ext cx="11728450" cy="1951038"/>
          </a:xfrm>
        </p:spPr>
        <p:txBody>
          <a:bodyPr/>
          <a:lstStyle/>
          <a:p>
            <a:pPr>
              <a:tabLst>
                <a:tab pos="9863138" algn="l"/>
              </a:tabLst>
              <a:defRPr/>
            </a:pPr>
            <a:r>
              <a:rPr lang="en-US" dirty="0"/>
              <a:t>Types of Lunar Eclipses - 3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5E695-5624-760C-2451-99EDC2429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6985000"/>
            <a:ext cx="12707937" cy="1635125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Sometimes the Moon in its orbit, is a little off line with the ecliptic.</a:t>
            </a:r>
          </a:p>
          <a:p>
            <a:pPr>
              <a:defRPr/>
            </a:pPr>
            <a:r>
              <a:rPr lang="en-US" sz="3200" dirty="0"/>
              <a:t>The moon passes through the edge of the umbra of the Earth’s shadow.</a:t>
            </a:r>
          </a:p>
          <a:p>
            <a:pPr>
              <a:defRPr/>
            </a:pPr>
            <a:r>
              <a:rPr lang="en-US" sz="3200" dirty="0"/>
              <a:t>There will be a </a:t>
            </a:r>
            <a:r>
              <a:rPr lang="en-US" sz="3200" b="1" i="1" dirty="0"/>
              <a:t>Partial Lunar Eclipse.</a:t>
            </a:r>
          </a:p>
          <a:p>
            <a:pPr>
              <a:defRPr/>
            </a:pPr>
            <a:r>
              <a:rPr lang="en-US" sz="3200" dirty="0"/>
              <a:t>The Moon is only partially immersed in the Earth’s shadow.</a:t>
            </a:r>
          </a:p>
        </p:txBody>
      </p:sp>
      <p:pic>
        <p:nvPicPr>
          <p:cNvPr id="17412" name="Picture 3">
            <a:extLst>
              <a:ext uri="{FF2B5EF4-FFF2-40B4-BE49-F238E27FC236}">
                <a16:creationId xmlns:a16="http://schemas.microsoft.com/office/drawing/2014/main" id="{70F1CB93-F2CF-5C2B-C381-44A887B9F9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92338"/>
            <a:ext cx="13030200" cy="428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2A947-57F7-EC30-A2D9-5E44AD1CE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75" y="50800"/>
            <a:ext cx="11728450" cy="1951038"/>
          </a:xfrm>
        </p:spPr>
        <p:txBody>
          <a:bodyPr/>
          <a:lstStyle/>
          <a:p>
            <a:pPr>
              <a:tabLst>
                <a:tab pos="9863138" algn="l"/>
              </a:tabLst>
              <a:defRPr/>
            </a:pPr>
            <a:r>
              <a:rPr lang="en-US" dirty="0"/>
              <a:t>Types of Lunar Eclipses - 4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F27C7-D536-783D-303F-3AFF0BEB3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6985000"/>
            <a:ext cx="12707937" cy="1635125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Sometimes the Moon in its orbit, is more off line with the ecliptic.</a:t>
            </a:r>
          </a:p>
          <a:p>
            <a:pPr>
              <a:defRPr/>
            </a:pPr>
            <a:r>
              <a:rPr lang="en-US" sz="3200" dirty="0"/>
              <a:t>The moon passes through the penumbra of the Earth’s shadow.</a:t>
            </a:r>
          </a:p>
          <a:p>
            <a:pPr>
              <a:defRPr/>
            </a:pPr>
            <a:r>
              <a:rPr lang="en-US" sz="3200" dirty="0"/>
              <a:t>There will be a </a:t>
            </a:r>
            <a:r>
              <a:rPr lang="en-US" sz="3200" b="1" i="1" dirty="0"/>
              <a:t>Penumbral Lunar Eclipse.</a:t>
            </a:r>
          </a:p>
          <a:p>
            <a:pPr>
              <a:defRPr/>
            </a:pPr>
            <a:r>
              <a:rPr lang="en-US" sz="3200" dirty="0"/>
              <a:t>The only effect is a slight darkening in the appearance of the Moon.</a:t>
            </a:r>
          </a:p>
        </p:txBody>
      </p:sp>
      <p:pic>
        <p:nvPicPr>
          <p:cNvPr id="18436" name="Picture 3">
            <a:extLst>
              <a:ext uri="{FF2B5EF4-FFF2-40B4-BE49-F238E27FC236}">
                <a16:creationId xmlns:a16="http://schemas.microsoft.com/office/drawing/2014/main" id="{848ADC82-A1EE-B0A9-1D90-4676B667B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92338"/>
            <a:ext cx="13030200" cy="428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0A2E1CF1-B3CD-33AF-8481-38DD94D422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0875" y="50800"/>
            <a:ext cx="11728450" cy="19510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Appearance of a Lunar Eclipse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DF2596CF-664E-2C7B-2B98-DA70B0F6E2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0875" y="6962775"/>
            <a:ext cx="11336338" cy="266541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With a </a:t>
            </a:r>
            <a:r>
              <a:rPr lang="en-US" sz="3200" b="1" i="1" dirty="0"/>
              <a:t>Total Lunar Eclipse </a:t>
            </a:r>
            <a:r>
              <a:rPr lang="en-US" sz="3200" dirty="0"/>
              <a:t>no sunlight shines directly on the Moon.  The Moon is illuminated by light which is refracted around through </a:t>
            </a:r>
            <a:r>
              <a:rPr lang="en-US" sz="3200"/>
              <a:t>the Earth’s </a:t>
            </a:r>
            <a:r>
              <a:rPr lang="en-US" sz="3200" dirty="0"/>
              <a:t>atmosphere causing it to be red.</a:t>
            </a:r>
          </a:p>
          <a:p>
            <a:pPr eaLnBrk="1" hangingPunct="1">
              <a:defRPr/>
            </a:pPr>
            <a:r>
              <a:rPr lang="en-US" sz="3200" dirty="0"/>
              <a:t>With a </a:t>
            </a:r>
            <a:r>
              <a:rPr lang="en-US" sz="3200" b="1" i="1" dirty="0"/>
              <a:t>Partial Lunar Eclipse </a:t>
            </a:r>
            <a:r>
              <a:rPr lang="en-US" sz="3200" dirty="0"/>
              <a:t>only part of the Moon enters the Earth’s shadow.</a:t>
            </a:r>
          </a:p>
        </p:txBody>
      </p:sp>
      <p:pic>
        <p:nvPicPr>
          <p:cNvPr id="19460" name="Picture 1">
            <a:extLst>
              <a:ext uri="{FF2B5EF4-FFF2-40B4-BE49-F238E27FC236}">
                <a16:creationId xmlns:a16="http://schemas.microsoft.com/office/drawing/2014/main" id="{2182C019-8F01-602C-B02C-3C7F01FB19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2112963"/>
            <a:ext cx="10058400" cy="477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48E17-7248-16E4-7C2A-790765A0F245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977900" y="1914525"/>
            <a:ext cx="11074400" cy="2600325"/>
          </a:xfrm>
        </p:spPr>
        <p:txBody>
          <a:bodyPr/>
          <a:lstStyle/>
          <a:p>
            <a:pPr>
              <a:defRPr/>
            </a:pPr>
            <a:r>
              <a:rPr lang="en-US" sz="7200" dirty="0"/>
              <a:t>Total Solar Eclipse</a:t>
            </a:r>
            <a:br>
              <a:rPr lang="en-US" sz="7200" dirty="0"/>
            </a:br>
            <a:r>
              <a:rPr lang="en-US" sz="5400" dirty="0"/>
              <a:t>14 November 2012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8EF283-1629-262B-0BE7-08FA5FDF7D8D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690688" y="3795713"/>
            <a:ext cx="9577387" cy="3311525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12000" dirty="0"/>
              <a:t>The Moon and Lunar Eclipses</a:t>
            </a:r>
          </a:p>
        </p:txBody>
      </p:sp>
      <p:pic>
        <p:nvPicPr>
          <p:cNvPr id="20484" name="Picture 3" descr="TSE sequence.jpg">
            <a:extLst>
              <a:ext uri="{FF2B5EF4-FFF2-40B4-BE49-F238E27FC236}">
                <a16:creationId xmlns:a16="http://schemas.microsoft.com/office/drawing/2014/main" id="{3DE52E96-D863-5D55-298A-4ABB32BBCD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30200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4" descr="Moon phases PPs.gif">
            <a:extLst>
              <a:ext uri="{FF2B5EF4-FFF2-40B4-BE49-F238E27FC236}">
                <a16:creationId xmlns:a16="http://schemas.microsoft.com/office/drawing/2014/main" id="{7FAF4F02-BFD6-50B1-A354-A5983B4F5A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94700"/>
            <a:ext cx="269875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5" descr="Lunar eclipses PPs.jpg">
            <a:extLst>
              <a:ext uri="{FF2B5EF4-FFF2-40B4-BE49-F238E27FC236}">
                <a16:creationId xmlns:a16="http://schemas.microsoft.com/office/drawing/2014/main" id="{5B026C31-ED02-9A0F-2E04-E92273A705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13" y="8383588"/>
            <a:ext cx="2879725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6" descr="Lunar eclipses PPs.gif">
            <a:extLst>
              <a:ext uri="{FF2B5EF4-FFF2-40B4-BE49-F238E27FC236}">
                <a16:creationId xmlns:a16="http://schemas.microsoft.com/office/drawing/2014/main" id="{0B7F4172-ADBC-564D-27CB-50DF286EFF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488" y="8315325"/>
            <a:ext cx="3744912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7" descr="Moon features PPs.jpg">
            <a:extLst>
              <a:ext uri="{FF2B5EF4-FFF2-40B4-BE49-F238E27FC236}">
                <a16:creationId xmlns:a16="http://schemas.microsoft.com/office/drawing/2014/main" id="{A59BD6CB-0606-F648-D3AB-20091A0F38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838" y="8404225"/>
            <a:ext cx="1874837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TextBox 8">
            <a:extLst>
              <a:ext uri="{FF2B5EF4-FFF2-40B4-BE49-F238E27FC236}">
                <a16:creationId xmlns:a16="http://schemas.microsoft.com/office/drawing/2014/main" id="{7E1F80EF-3FBE-C164-0640-EF28D22B8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0"/>
            <a:ext cx="12241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Astronomical Association of Queensland </a:t>
            </a:r>
            <a:r>
              <a:rPr lang="en-US" altLang="en-US" sz="2000">
                <a:hlinkClick r:id="rId7"/>
              </a:rPr>
              <a:t>www.aaq.org.au</a:t>
            </a:r>
            <a:r>
              <a:rPr lang="en-US" altLang="en-US" sz="2000"/>
              <a:t>       Science Teachers Association of Queensland </a:t>
            </a:r>
            <a:r>
              <a:rPr lang="en-US" altLang="en-US" sz="2000">
                <a:hlinkClick r:id="rId8"/>
              </a:rPr>
              <a:t>www.staq.qld.edu.au</a:t>
            </a:r>
            <a:r>
              <a:rPr lang="en-US" altLang="en-US" sz="2000"/>
              <a:t> </a:t>
            </a: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2880721B-2CD4-5671-3C1C-D9B9708E7A54}"/>
              </a:ext>
            </a:extLst>
          </p:cNvPr>
          <p:cNvSpPr txBox="1"/>
          <p:nvPr/>
        </p:nvSpPr>
        <p:spPr>
          <a:xfrm>
            <a:off x="862013" y="7467600"/>
            <a:ext cx="11306175" cy="9223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A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presentation is copyright by the Astronomical Association of Queensland and the Science Teachers Association of Queensland.  It may be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freely reproduced and/or modified provided that it is for non-commercial purposes and the source is acknowledged. </a:t>
            </a:r>
          </a:p>
          <a:p>
            <a:pPr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Address any request for use of the material for commercial purposes to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/>
              </a:rPr>
              <a:t>eclipse@aaq.org.au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42164-84ED-D1E6-424A-66F9CECB4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8000" b="1" i="1" dirty="0">
                <a:solidFill>
                  <a:srgbClr val="FF0000"/>
                </a:solidFill>
              </a:rPr>
              <a:t>WARNING: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8CAD2-00E2-F73F-9651-824B088AD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 look directly at the bright surface of the Sun without proper eye protection as permanent eye damage may result. 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applies at any time and especially during the partial phases of a solar eclipse. 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 to the advice issued by the Queensland Government about how to view the solar eclipse safely.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6F7B727-D628-DB7E-FBD2-ADD3E3C33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9051925"/>
            <a:ext cx="115204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FFFF"/>
                </a:solidFill>
                <a:hlinkClick r:id="rId2"/>
              </a:rPr>
              <a:t>http://www.fairtrading.qld.gov.au/safe-viewing-of-astronomical-events.htm</a:t>
            </a:r>
            <a:endParaRPr lang="en-US" alt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BB49B-085F-21B0-DCD2-9443B21A9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75" y="50800"/>
            <a:ext cx="11728450" cy="1951038"/>
          </a:xfrm>
        </p:spPr>
        <p:txBody>
          <a:bodyPr/>
          <a:lstStyle/>
          <a:p>
            <a:pPr>
              <a:defRPr/>
            </a:pPr>
            <a:r>
              <a:rPr lang="en-US" dirty="0"/>
              <a:t>Features on the Moon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FD5A9-C8C0-A0E9-1427-D5335B7A6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4825" y="2643188"/>
            <a:ext cx="3635375" cy="633571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3200" dirty="0"/>
              <a:t>The Moon has large dark flat areas called </a:t>
            </a:r>
            <a:r>
              <a:rPr lang="en-US" sz="3200" b="1" i="1" dirty="0"/>
              <a:t>Maria</a:t>
            </a:r>
            <a:r>
              <a:rPr lang="en-US" sz="3200" dirty="0"/>
              <a:t> (or seas); and bright rugged areas covered in craters called </a:t>
            </a:r>
            <a:r>
              <a:rPr lang="en-US" sz="3200" b="1" i="1" dirty="0"/>
              <a:t>Highlands</a:t>
            </a:r>
            <a:r>
              <a:rPr lang="en-US" sz="3200" dirty="0"/>
              <a:t>.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3200" dirty="0"/>
              <a:t> It is easiest to see features near the </a:t>
            </a:r>
            <a:r>
              <a:rPr lang="en-US" sz="3200" b="1" i="1" dirty="0"/>
              <a:t>Terminator</a:t>
            </a:r>
            <a:r>
              <a:rPr lang="en-US" sz="3200" dirty="0"/>
              <a:t>, the line separating light from dark (or day from night) on the Moon.</a:t>
            </a:r>
          </a:p>
        </p:txBody>
      </p:sp>
      <p:pic>
        <p:nvPicPr>
          <p:cNvPr id="5124" name="Picture 10" descr="Fig 7-2 Moon features PP -1.jpg">
            <a:extLst>
              <a:ext uri="{FF2B5EF4-FFF2-40B4-BE49-F238E27FC236}">
                <a16:creationId xmlns:a16="http://schemas.microsoft.com/office/drawing/2014/main" id="{40628736-703A-7568-FCB4-001CFD38E7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8175"/>
            <a:ext cx="9144000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292B9B9-567E-D523-76B4-05C48150D282}"/>
              </a:ext>
            </a:extLst>
          </p:cNvPr>
          <p:cNvSpPr txBox="1">
            <a:spLocks/>
          </p:cNvSpPr>
          <p:nvPr/>
        </p:nvSpPr>
        <p:spPr bwMode="auto">
          <a:xfrm>
            <a:off x="611188" y="1779588"/>
            <a:ext cx="9072562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174" tIns="65087" rIns="130174" bIns="65087"/>
          <a:lstStyle/>
          <a:p>
            <a:pPr marL="487363" indent="-487363" defTabSz="1301750" eaLnBrk="0" hangingPunct="0">
              <a:spcBef>
                <a:spcPct val="20000"/>
              </a:spcBef>
              <a:buClr>
                <a:srgbClr val="FF0000"/>
              </a:buClr>
              <a:buSzPct val="65000"/>
              <a:defRPr/>
            </a:pPr>
            <a:r>
              <a:rPr lang="en-US" sz="5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Key Features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FA369-CB28-9862-F174-30F959CB3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75" y="50800"/>
            <a:ext cx="11728450" cy="1951038"/>
          </a:xfrm>
        </p:spPr>
        <p:txBody>
          <a:bodyPr/>
          <a:lstStyle/>
          <a:p>
            <a:pPr>
              <a:defRPr/>
            </a:pPr>
            <a:r>
              <a:rPr lang="en-US" dirty="0"/>
              <a:t>Features on the Moon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D004D-D61C-06E0-2E06-4B0285E8D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4825" y="1995488"/>
            <a:ext cx="3635375" cy="633571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3200" dirty="0"/>
              <a:t>The dark flat areas called maria are not water but have been made by lava flowing up from below the Moon’s surface.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3200" dirty="0"/>
              <a:t>The lava covered the craters that were there previously.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3200" dirty="0"/>
              <a:t>Craters in the maria have been formed by meteorites hitting the Moon since the maria were formed.</a:t>
            </a:r>
          </a:p>
        </p:txBody>
      </p:sp>
      <p:pic>
        <p:nvPicPr>
          <p:cNvPr id="6148" name="Picture 10" descr="Fig 7-2 Moon features PP -1.jpg">
            <a:extLst>
              <a:ext uri="{FF2B5EF4-FFF2-40B4-BE49-F238E27FC236}">
                <a16:creationId xmlns:a16="http://schemas.microsoft.com/office/drawing/2014/main" id="{D42F20A8-83EB-CCB3-1318-4054CFD9C0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8175"/>
            <a:ext cx="9144000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2D064F9-0D6A-D3E3-F8A8-5CC5BEA7ABFC}"/>
              </a:ext>
            </a:extLst>
          </p:cNvPr>
          <p:cNvSpPr txBox="1">
            <a:spLocks/>
          </p:cNvSpPr>
          <p:nvPr/>
        </p:nvSpPr>
        <p:spPr bwMode="auto">
          <a:xfrm>
            <a:off x="611188" y="1779588"/>
            <a:ext cx="8351837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174" tIns="65087" rIns="130174" bIns="65087"/>
          <a:lstStyle/>
          <a:p>
            <a:pPr marL="487363" indent="-487363" defTabSz="1301750" eaLnBrk="0" hangingPunct="0">
              <a:spcBef>
                <a:spcPct val="20000"/>
              </a:spcBef>
              <a:buClr>
                <a:srgbClr val="FF0000"/>
              </a:buClr>
              <a:buSzPct val="65000"/>
              <a:defRPr/>
            </a:pPr>
            <a:r>
              <a:rPr lang="en-US" sz="5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Maria (seas)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20855-E258-32B3-57CA-5F78085D2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75" y="50800"/>
            <a:ext cx="11728450" cy="1951038"/>
          </a:xfrm>
        </p:spPr>
        <p:txBody>
          <a:bodyPr/>
          <a:lstStyle/>
          <a:p>
            <a:pPr>
              <a:defRPr/>
            </a:pPr>
            <a:r>
              <a:rPr lang="en-US" dirty="0"/>
              <a:t>Features on the Moon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08F00-016D-DAA1-374E-79D2EB9DD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4825" y="2284413"/>
            <a:ext cx="3635375" cy="6335712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3000" dirty="0"/>
              <a:t>Craters on the Moon have mostly been formed by impacts by meteors.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3000" dirty="0"/>
              <a:t>Most craters are circular and some are over 100 km in diameter.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3000" dirty="0"/>
              <a:t>Large craters are several kilometres deep and some have a central peak (e.g., Tycho has a central peak and is 4.8 km deep).</a:t>
            </a:r>
          </a:p>
        </p:txBody>
      </p:sp>
      <p:pic>
        <p:nvPicPr>
          <p:cNvPr id="7172" name="Picture 10" descr="Fig 7-2 Moon features PP -1.jpg">
            <a:extLst>
              <a:ext uri="{FF2B5EF4-FFF2-40B4-BE49-F238E27FC236}">
                <a16:creationId xmlns:a16="http://schemas.microsoft.com/office/drawing/2014/main" id="{DC5A649A-7BC9-6FA2-F77B-543019D32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8175"/>
            <a:ext cx="9144000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6EF566F-896E-40B8-51A3-EDE2F2FBAFCD}"/>
              </a:ext>
            </a:extLst>
          </p:cNvPr>
          <p:cNvSpPr txBox="1">
            <a:spLocks/>
          </p:cNvSpPr>
          <p:nvPr/>
        </p:nvSpPr>
        <p:spPr bwMode="auto">
          <a:xfrm>
            <a:off x="611188" y="1779588"/>
            <a:ext cx="8351837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174" tIns="65087" rIns="130174" bIns="65087"/>
          <a:lstStyle/>
          <a:p>
            <a:pPr marL="487363" indent="-487363" defTabSz="1301750" eaLnBrk="0" hangingPunct="0">
              <a:spcBef>
                <a:spcPct val="20000"/>
              </a:spcBef>
              <a:buClr>
                <a:srgbClr val="FF0000"/>
              </a:buClr>
              <a:buSzPct val="65000"/>
              <a:defRPr/>
            </a:pPr>
            <a:r>
              <a:rPr lang="en-US" sz="5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Craters on the Moon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8050E-EA72-A54A-FF02-9887BC143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75" y="50800"/>
            <a:ext cx="11728450" cy="1951038"/>
          </a:xfrm>
        </p:spPr>
        <p:txBody>
          <a:bodyPr/>
          <a:lstStyle/>
          <a:p>
            <a:pPr>
              <a:defRPr/>
            </a:pPr>
            <a:r>
              <a:rPr lang="en-US" dirty="0"/>
              <a:t>Moon Phases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8049F-F537-4121-F478-ECD67AB20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8432800"/>
            <a:ext cx="12168187" cy="1482725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One half of the Earth and the Moon are always lit by sunlight.</a:t>
            </a:r>
          </a:p>
        </p:txBody>
      </p:sp>
      <p:pic>
        <p:nvPicPr>
          <p:cNvPr id="8196" name="Picture 6" descr="Fig 7-1 Moon phases PP V01-1.gif">
            <a:extLst>
              <a:ext uri="{FF2B5EF4-FFF2-40B4-BE49-F238E27FC236}">
                <a16:creationId xmlns:a16="http://schemas.microsoft.com/office/drawing/2014/main" id="{8BD380F8-0CF5-8B57-2C3A-749F73F9D0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1025"/>
            <a:ext cx="13030200" cy="654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368E2-D579-32EC-58D2-924500A45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75" y="50800"/>
            <a:ext cx="11728450" cy="1951038"/>
          </a:xfrm>
        </p:spPr>
        <p:txBody>
          <a:bodyPr/>
          <a:lstStyle/>
          <a:p>
            <a:pPr>
              <a:defRPr/>
            </a:pPr>
            <a:r>
              <a:rPr lang="en-US" dirty="0"/>
              <a:t>Moon Phases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87ABC-BDBA-FDB3-C8C8-74DEB56A4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8432800"/>
            <a:ext cx="12168187" cy="1482725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When the Moon is opposite the Sun we see a </a:t>
            </a:r>
            <a:r>
              <a:rPr lang="en-US" sz="3600" b="1" i="1" dirty="0"/>
              <a:t>Full Moon.</a:t>
            </a:r>
          </a:p>
          <a:p>
            <a:pPr>
              <a:defRPr/>
            </a:pPr>
            <a:r>
              <a:rPr lang="en-US" sz="3600" dirty="0"/>
              <a:t>When the Moon is towards the Sun we see a </a:t>
            </a:r>
            <a:r>
              <a:rPr lang="en-US" sz="3600" b="1" i="1" dirty="0"/>
              <a:t>New Moon.</a:t>
            </a:r>
          </a:p>
        </p:txBody>
      </p:sp>
      <p:pic>
        <p:nvPicPr>
          <p:cNvPr id="9220" name="Picture 4" descr="Fig 7-1 Moon phases PP V01-2.gif">
            <a:extLst>
              <a:ext uri="{FF2B5EF4-FFF2-40B4-BE49-F238E27FC236}">
                <a16:creationId xmlns:a16="http://schemas.microsoft.com/office/drawing/2014/main" id="{BE712CD5-85A1-EC71-075C-82400DDA4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1025"/>
            <a:ext cx="13030200" cy="654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F0072-0317-59AE-38C8-9B0C9FBD2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75" y="50800"/>
            <a:ext cx="11728450" cy="1951038"/>
          </a:xfrm>
        </p:spPr>
        <p:txBody>
          <a:bodyPr/>
          <a:lstStyle/>
          <a:p>
            <a:pPr>
              <a:defRPr/>
            </a:pPr>
            <a:r>
              <a:rPr lang="en-US" dirty="0"/>
              <a:t>Moon Phases - 3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09E5B-367C-B3ED-8580-B4C8131D0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8432800"/>
            <a:ext cx="12168187" cy="1482725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When the Moon is at right angles to the Sun, from Earth we see the Moon as </a:t>
            </a:r>
            <a:r>
              <a:rPr lang="en-US" sz="3600" b="1" i="1" dirty="0"/>
              <a:t>First Quarter </a:t>
            </a:r>
            <a:r>
              <a:rPr lang="en-US" sz="3600" dirty="0"/>
              <a:t>and </a:t>
            </a:r>
            <a:r>
              <a:rPr lang="en-US" sz="3600" b="1" i="1" dirty="0"/>
              <a:t>Last Quarter.</a:t>
            </a:r>
          </a:p>
        </p:txBody>
      </p:sp>
      <p:pic>
        <p:nvPicPr>
          <p:cNvPr id="10244" name="Picture 5" descr="Fig 7-1 Moon phases PP V01-3.gif">
            <a:extLst>
              <a:ext uri="{FF2B5EF4-FFF2-40B4-BE49-F238E27FC236}">
                <a16:creationId xmlns:a16="http://schemas.microsoft.com/office/drawing/2014/main" id="{F32CF5C8-58FD-82DC-6FE2-78AA32CD9F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1025"/>
            <a:ext cx="13030200" cy="654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F3FF4-ED81-3C60-BB66-C24C8AEB1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875" y="50800"/>
            <a:ext cx="11728450" cy="1951038"/>
          </a:xfrm>
        </p:spPr>
        <p:txBody>
          <a:bodyPr/>
          <a:lstStyle/>
          <a:p>
            <a:pPr>
              <a:defRPr/>
            </a:pPr>
            <a:r>
              <a:rPr lang="en-US" dirty="0"/>
              <a:t>Moon Phases - 4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6E84-93D3-1AA6-85EE-192CF51D9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8432800"/>
            <a:ext cx="12528550" cy="1482725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Between the quarters the Moon will be </a:t>
            </a:r>
            <a:r>
              <a:rPr lang="en-US" sz="3600" b="1" i="1" dirty="0"/>
              <a:t>Gibbous</a:t>
            </a:r>
            <a:r>
              <a:rPr lang="en-US" sz="3600" dirty="0"/>
              <a:t> (hump like) or </a:t>
            </a:r>
            <a:r>
              <a:rPr lang="en-US" sz="3600" b="1" i="1" dirty="0"/>
              <a:t>Crescent</a:t>
            </a:r>
            <a:r>
              <a:rPr lang="en-US" sz="3600" dirty="0"/>
              <a:t>; and </a:t>
            </a:r>
            <a:r>
              <a:rPr lang="en-US" sz="3600" b="1" i="1" dirty="0"/>
              <a:t>Waxing</a:t>
            </a:r>
            <a:r>
              <a:rPr lang="en-US" sz="3600" dirty="0"/>
              <a:t> (increasing) or </a:t>
            </a:r>
            <a:r>
              <a:rPr lang="en-US" sz="3600" b="1" i="1" dirty="0"/>
              <a:t>Waning</a:t>
            </a:r>
            <a:r>
              <a:rPr lang="en-US" sz="3600" dirty="0"/>
              <a:t> (decreasing).</a:t>
            </a:r>
          </a:p>
        </p:txBody>
      </p:sp>
      <p:pic>
        <p:nvPicPr>
          <p:cNvPr id="11268" name="Picture 4" descr="Fig 7-1 Moon phases PP V01-4.gif">
            <a:extLst>
              <a:ext uri="{FF2B5EF4-FFF2-40B4-BE49-F238E27FC236}">
                <a16:creationId xmlns:a16="http://schemas.microsoft.com/office/drawing/2014/main" id="{5E7C6D58-D46D-9320-AE78-81882309FB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1025"/>
            <a:ext cx="13030200" cy="654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Blank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17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17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Blank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5801</TotalTime>
  <Words>875</Words>
  <Application>Microsoft Office PowerPoint</Application>
  <PresentationFormat>Custom</PresentationFormat>
  <Paragraphs>73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 Narrow</vt:lpstr>
      <vt:lpstr>Arial</vt:lpstr>
      <vt:lpstr>Tahoma</vt:lpstr>
      <vt:lpstr>Times New Roman</vt:lpstr>
      <vt:lpstr>Wingdings</vt:lpstr>
      <vt:lpstr>Courier New</vt:lpstr>
      <vt:lpstr>Blank</vt:lpstr>
      <vt:lpstr>Total Solar Eclipse 14 November 2012</vt:lpstr>
      <vt:lpstr>WARNING:</vt:lpstr>
      <vt:lpstr>Features on the Moon</vt:lpstr>
      <vt:lpstr>Features on the Moon</vt:lpstr>
      <vt:lpstr>Features on the Moon</vt:lpstr>
      <vt:lpstr>Moon Phases - 1</vt:lpstr>
      <vt:lpstr>Moon Phases - 2</vt:lpstr>
      <vt:lpstr>Moon Phases - 3</vt:lpstr>
      <vt:lpstr>Moon Phases - 4</vt:lpstr>
      <vt:lpstr>Moon Facts and Statistics</vt:lpstr>
      <vt:lpstr>Eclipse of the Moon</vt:lpstr>
      <vt:lpstr>Eclipse of the Moon</vt:lpstr>
      <vt:lpstr>Types of Lunar Eclipses - 1</vt:lpstr>
      <vt:lpstr>Types of Lunar Eclipses - 2</vt:lpstr>
      <vt:lpstr>Types of Lunar Eclipses - 3</vt:lpstr>
      <vt:lpstr>Types of Lunar Eclipses - 4</vt:lpstr>
      <vt:lpstr>Appearance of a Lunar Eclipse</vt:lpstr>
      <vt:lpstr>Total Solar Eclipse 14 November 2012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Terry</dc:creator>
  <cp:lastModifiedBy>David O'Driscoll</cp:lastModifiedBy>
  <cp:revision>266</cp:revision>
  <dcterms:created xsi:type="dcterms:W3CDTF">2011-03-29T02:34:26Z</dcterms:created>
  <dcterms:modified xsi:type="dcterms:W3CDTF">2023-03-31T06:02:53Z</dcterms:modified>
</cp:coreProperties>
</file>